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E06-7673-4707-96F8-78013C0D59A5}" type="datetimeFigureOut">
              <a:rPr lang="pt-PT" smtClean="0"/>
              <a:t>29/01/2025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8CA3-1792-4EA0-B111-EDFDE8466F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138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E06-7673-4707-96F8-78013C0D59A5}" type="datetimeFigureOut">
              <a:rPr lang="pt-PT" smtClean="0"/>
              <a:t>29/01/2025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8CA3-1792-4EA0-B111-EDFDE8466F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896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E06-7673-4707-96F8-78013C0D59A5}" type="datetimeFigureOut">
              <a:rPr lang="pt-PT" smtClean="0"/>
              <a:t>29/01/2025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8CA3-1792-4EA0-B111-EDFDE8466F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771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E06-7673-4707-96F8-78013C0D59A5}" type="datetimeFigureOut">
              <a:rPr lang="pt-PT" smtClean="0"/>
              <a:t>29/01/2025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8CA3-1792-4EA0-B111-EDFDE8466F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183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E06-7673-4707-96F8-78013C0D59A5}" type="datetimeFigureOut">
              <a:rPr lang="pt-PT" smtClean="0"/>
              <a:t>29/01/2025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8CA3-1792-4EA0-B111-EDFDE8466F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05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E06-7673-4707-96F8-78013C0D59A5}" type="datetimeFigureOut">
              <a:rPr lang="pt-PT" smtClean="0"/>
              <a:t>29/01/2025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8CA3-1792-4EA0-B111-EDFDE8466F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382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E06-7673-4707-96F8-78013C0D59A5}" type="datetimeFigureOut">
              <a:rPr lang="pt-PT" smtClean="0"/>
              <a:t>29/01/2025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8CA3-1792-4EA0-B111-EDFDE8466F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63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E06-7673-4707-96F8-78013C0D59A5}" type="datetimeFigureOut">
              <a:rPr lang="pt-PT" smtClean="0"/>
              <a:t>29/01/2025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8CA3-1792-4EA0-B111-EDFDE8466F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80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E06-7673-4707-96F8-78013C0D59A5}" type="datetimeFigureOut">
              <a:rPr lang="pt-PT" smtClean="0"/>
              <a:t>29/01/2025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8CA3-1792-4EA0-B111-EDFDE8466F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775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E06-7673-4707-96F8-78013C0D59A5}" type="datetimeFigureOut">
              <a:rPr lang="pt-PT" smtClean="0"/>
              <a:t>29/01/2025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8CA3-1792-4EA0-B111-EDFDE8466F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269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E06-7673-4707-96F8-78013C0D59A5}" type="datetimeFigureOut">
              <a:rPr lang="pt-PT" smtClean="0"/>
              <a:t>29/01/2025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8CA3-1792-4EA0-B111-EDFDE8466F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50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03E06-7673-4707-96F8-78013C0D59A5}" type="datetimeFigureOut">
              <a:rPr lang="pt-PT" smtClean="0"/>
              <a:t>29/01/2025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D8CA3-1792-4EA0-B111-EDFDE8466F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835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8734" y="182880"/>
            <a:ext cx="9144000" cy="841578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Biografia </a:t>
            </a:r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1545468" y="15919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1637833" y="1222588"/>
            <a:ext cx="4923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Eusébio André Machado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33" y="2528714"/>
            <a:ext cx="2133600" cy="21336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891463" y="1591920"/>
            <a:ext cx="52112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É Licenciado em Filosofia pela Universidade do Porto, Mestre em Filosofia da Educação e Doutor em Educação pela Universidade do Minho. Realizou ainda um DEES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Diplôme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Européen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Etudes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Supérieures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na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Pierre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Mendès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France (Grenoble).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Auxiliar Convidado da Universidade Portucalense (Porto), onde coordenou o Doutoramento em Educação e o Mestrado em Administração e Gestão da Educação. É também Investigador no Centro de Investigação em Estudos da Criança da Universidade do Minho. Desde 2008, colabora com a Direção-Geral da Administração Escolar do Ministério da Educação no âmbito da formação de professores e da avaliação da formação. É formador do Programa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Pestalozzi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do Conselho da Europa (Estrasburgo). É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membro do Conselho de Administração da ADMEE-Europa como representante de Portugal, Presidente do Conselho Científico da Associação Nacional de Professores e membro do Conselho Municipal de Educação de Santo Tirso. É coordenador do Centro Integra – Centro Local de Apoio Integrado à Promoção do Sucesso Escolar no concelho de Santo Tirso. É autor e coautor de vários livros e artigos científicos na área da educação, em particular no âmbito da avaliação, formação de professores, supervisão e políticas educativas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Coordenador da Equipa Central do Projeto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MAIA.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27235" y="5760368"/>
            <a:ext cx="7252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 https://www.youtube.com/watch?v=EMmtTbPYHnY para abrir o URL.</a:t>
            </a:r>
          </a:p>
        </p:txBody>
      </p:sp>
    </p:spTree>
    <p:extLst>
      <p:ext uri="{BB962C8B-B14F-4D97-AF65-F5344CB8AC3E}">
        <p14:creationId xmlns:p14="http://schemas.microsoft.com/office/powerpoint/2010/main" val="41942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5" y="448336"/>
            <a:ext cx="1687062" cy="289375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10412"/>
          <a:stretch/>
        </p:blipFill>
        <p:spPr>
          <a:xfrm>
            <a:off x="4891508" y="312176"/>
            <a:ext cx="1994814" cy="27857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t="6732"/>
          <a:stretch/>
        </p:blipFill>
        <p:spPr>
          <a:xfrm>
            <a:off x="7449210" y="343140"/>
            <a:ext cx="1880907" cy="27238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44536"/>
          <a:stretch/>
        </p:blipFill>
        <p:spPr>
          <a:xfrm>
            <a:off x="2518892" y="343140"/>
            <a:ext cx="1909720" cy="282084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8335" y="343140"/>
            <a:ext cx="1931727" cy="26039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1958" y="3495843"/>
            <a:ext cx="2014916" cy="318008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65" y="3633323"/>
            <a:ext cx="1834832" cy="32408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8000" y="3660411"/>
            <a:ext cx="2033203" cy="315431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0"/>
          <a:srcRect l="9791" t="3863" r="4012" b="2412"/>
          <a:stretch/>
        </p:blipFill>
        <p:spPr>
          <a:xfrm>
            <a:off x="6555932" y="3495843"/>
            <a:ext cx="2272478" cy="32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6575" y="265787"/>
            <a:ext cx="11463251" cy="6159511"/>
          </a:xfrm>
        </p:spPr>
        <p:txBody>
          <a:bodyPr>
            <a:normAutofit/>
          </a:bodyPr>
          <a:lstStyle/>
          <a:p>
            <a:endParaRPr lang="pt-PT" sz="1600" dirty="0" smtClean="0"/>
          </a:p>
          <a:p>
            <a:r>
              <a:rPr lang="pt-PT" sz="1600" dirty="0" smtClean="0"/>
              <a:t>Alves, M. P, Flores, M.A &amp; Machado, E.A,.  (2011). (</a:t>
            </a:r>
            <a:r>
              <a:rPr lang="pt-PT" sz="1600" dirty="0" err="1" smtClean="0"/>
              <a:t>orgs</a:t>
            </a:r>
            <a:r>
              <a:rPr lang="pt-PT" sz="1600" dirty="0" smtClean="0"/>
              <a:t>). Quanto vale o que fazemos? Práticas de Avaliação de Desempenho. Santo Tirso: De Facto Editores</a:t>
            </a:r>
          </a:p>
          <a:p>
            <a:r>
              <a:rPr lang="pt-PT" sz="1600" dirty="0" smtClean="0"/>
              <a:t>Machado, E.A., Alves, M P. &amp; Gonçalves, F.R. (2011).(</a:t>
            </a:r>
            <a:r>
              <a:rPr lang="pt-PT" sz="1600" dirty="0" err="1" smtClean="0"/>
              <a:t>orgs</a:t>
            </a:r>
            <a:r>
              <a:rPr lang="pt-PT" sz="1600" dirty="0" smtClean="0"/>
              <a:t>). Observar para avaliar. Santo Tirso: De Facto Editores</a:t>
            </a:r>
          </a:p>
          <a:p>
            <a:r>
              <a:rPr lang="pt-PT" sz="1600" dirty="0" smtClean="0"/>
              <a:t>Alves, M.P., &amp; Machado, E.A. (2010) (</a:t>
            </a:r>
            <a:r>
              <a:rPr lang="pt-PT" sz="1600" dirty="0" err="1" smtClean="0"/>
              <a:t>Orgs</a:t>
            </a:r>
            <a:r>
              <a:rPr lang="pt-PT" sz="1600" dirty="0" smtClean="0"/>
              <a:t>.). O Pólo de Excelência. Caminhos para a Avaliação de desempenho. Porto: Areal Editores.</a:t>
            </a:r>
          </a:p>
          <a:p>
            <a:r>
              <a:rPr lang="pt-PT" sz="1600" dirty="0" smtClean="0"/>
              <a:t>Alves, M.P., &amp; Flores, M.A. (2010) (</a:t>
            </a:r>
            <a:r>
              <a:rPr lang="pt-PT" sz="1600" dirty="0" err="1" smtClean="0"/>
              <a:t>orgs</a:t>
            </a:r>
            <a:r>
              <a:rPr lang="pt-PT" sz="1600" dirty="0" smtClean="0"/>
              <a:t>.).Trabalho docente, Formação e Avaliação. Clarificar conceitos, fundamentar práticas. Mangualde: Edições </a:t>
            </a:r>
            <a:r>
              <a:rPr lang="pt-PT" sz="1600" dirty="0" err="1" smtClean="0"/>
              <a:t>Pedago</a:t>
            </a:r>
            <a:endParaRPr lang="pt-PT" sz="1600" dirty="0" smtClean="0"/>
          </a:p>
          <a:p>
            <a:r>
              <a:rPr lang="pt-PT" sz="1600" dirty="0" err="1" smtClean="0"/>
              <a:t>Pillotto</a:t>
            </a:r>
            <a:r>
              <a:rPr lang="pt-PT" sz="1600" dirty="0" smtClean="0"/>
              <a:t>, S. S. &amp; Alves, M. P. (</a:t>
            </a:r>
            <a:r>
              <a:rPr lang="pt-PT" sz="1600" dirty="0" err="1" smtClean="0"/>
              <a:t>Orgs</a:t>
            </a:r>
            <a:r>
              <a:rPr lang="pt-PT" sz="1600" dirty="0" smtClean="0"/>
              <a:t>.) (2009). Avaliação em Educação: Questões, Tendências e Modelos. Joinville: Editora </a:t>
            </a:r>
            <a:r>
              <a:rPr lang="pt-PT" sz="1600" dirty="0" err="1" smtClean="0"/>
              <a:t>Univille</a:t>
            </a:r>
            <a:r>
              <a:rPr lang="pt-PT" sz="1600" dirty="0" smtClean="0"/>
              <a:t>, Brasil</a:t>
            </a:r>
          </a:p>
          <a:p>
            <a:r>
              <a:rPr lang="pt-PT" sz="1600" dirty="0" smtClean="0"/>
              <a:t>Alves, M. P. &amp; Machado, E. A. (</a:t>
            </a:r>
            <a:r>
              <a:rPr lang="pt-PT" sz="1600" dirty="0" err="1" smtClean="0"/>
              <a:t>Orgs</a:t>
            </a:r>
            <a:r>
              <a:rPr lang="pt-PT" sz="1600" dirty="0" smtClean="0"/>
              <a:t>.) (2008). Os Sentidos da Escola: contributos e questionamentos da avaliação. Santo Tirso:  De facto Editores.</a:t>
            </a:r>
          </a:p>
          <a:p>
            <a:r>
              <a:rPr lang="pt-PT" sz="1600" dirty="0" smtClean="0"/>
              <a:t>Fernandes, J. A., Alves, M. P. &amp; Machado, E. A. (2008). </a:t>
            </a:r>
            <a:r>
              <a:rPr lang="pt-PT" sz="1600" dirty="0" err="1" smtClean="0"/>
              <a:t>Perspectivas</a:t>
            </a:r>
            <a:r>
              <a:rPr lang="pt-PT" sz="1600" dirty="0" smtClean="0"/>
              <a:t> e Práticas de Avaliação de professores de Matemática. Braga: UM/IEP, </a:t>
            </a:r>
            <a:r>
              <a:rPr lang="pt-PT" sz="1600" dirty="0" err="1" smtClean="0"/>
              <a:t>CiEd</a:t>
            </a:r>
            <a:endParaRPr lang="pt-PT" sz="1600" dirty="0" smtClean="0"/>
          </a:p>
          <a:p>
            <a:r>
              <a:rPr lang="pt-PT" sz="1600" dirty="0" smtClean="0"/>
              <a:t>Lopes, A.; Macedo, E. &amp; Alves, M. P. (2006).(</a:t>
            </a:r>
            <a:r>
              <a:rPr lang="pt-PT" sz="1600" dirty="0" err="1" smtClean="0"/>
              <a:t>Orgs</a:t>
            </a:r>
            <a:r>
              <a:rPr lang="pt-PT" sz="1600" dirty="0" smtClean="0"/>
              <a:t>.) Cultura e Política de Currículo. Araraquara/ S. Paulo, Brasil: Junqueira &amp; </a:t>
            </a:r>
            <a:r>
              <a:rPr lang="pt-PT" sz="1600" dirty="0" err="1" smtClean="0"/>
              <a:t>Marin</a:t>
            </a:r>
            <a:r>
              <a:rPr lang="pt-PT" sz="1600" dirty="0" smtClean="0"/>
              <a:t> Editores – J.M. Editora, </a:t>
            </a:r>
            <a:r>
              <a:rPr lang="pt-PT" sz="1600" dirty="0" err="1" smtClean="0"/>
              <a:t>Lda</a:t>
            </a:r>
            <a:endParaRPr lang="pt-PT" sz="1600" dirty="0" smtClean="0"/>
          </a:p>
          <a:p>
            <a:r>
              <a:rPr lang="pt-PT" sz="1600" dirty="0"/>
              <a:t>Machado, E.A. </a:t>
            </a:r>
            <a:r>
              <a:rPr lang="pt-PT" sz="1600" dirty="0" smtClean="0"/>
              <a:t>&amp; Sousa, J.(2018) </a:t>
            </a:r>
            <a:r>
              <a:rPr lang="pt-PT" sz="1600" i="1" dirty="0" smtClean="0"/>
              <a:t>Formação </a:t>
            </a:r>
            <a:r>
              <a:rPr lang="pt-PT" sz="1600" i="1" dirty="0"/>
              <a:t>contínua de professores em Portugal - de ontem para amanhã : 25 anos da criação dos centros de formação de associação de escolas</a:t>
            </a:r>
            <a:r>
              <a:rPr lang="pt-PT" sz="1600" dirty="0"/>
              <a:t> / </a:t>
            </a:r>
            <a:r>
              <a:rPr lang="pt-PT" sz="1600" dirty="0" err="1"/>
              <a:t>org</a:t>
            </a:r>
            <a:r>
              <a:rPr lang="pt-PT" sz="1600" dirty="0"/>
              <a:t>. Eusébio André Machado, João Carlos Sousa. - 1ª ed. - Santo Tirso : De Facto, 2018. - 135, [1] p. ; </a:t>
            </a:r>
            <a:r>
              <a:rPr lang="pt-PT" sz="1600" dirty="0" smtClean="0"/>
              <a:t>- </a:t>
            </a:r>
            <a:r>
              <a:rPr lang="pt-PT" sz="1600" dirty="0"/>
              <a:t>ISBN 978-989-8557-91-9</a:t>
            </a:r>
          </a:p>
          <a:p>
            <a:r>
              <a:rPr lang="pt-PT" sz="1600" dirty="0" smtClean="0"/>
              <a:t>Machado, E.A. (2020) </a:t>
            </a:r>
            <a:r>
              <a:rPr lang="pt-PT" sz="1600" i="1" dirty="0" smtClean="0"/>
              <a:t>Sentidos </a:t>
            </a:r>
            <a:r>
              <a:rPr lang="pt-PT" sz="1600" i="1" dirty="0"/>
              <a:t>da escola, sentidos da avaliação</a:t>
            </a:r>
            <a:r>
              <a:rPr lang="pt-PT" sz="1600" dirty="0"/>
              <a:t> </a:t>
            </a:r>
            <a:r>
              <a:rPr lang="pt-PT" sz="1600" dirty="0" smtClean="0"/>
              <a:t>1ª </a:t>
            </a:r>
            <a:r>
              <a:rPr lang="pt-PT" sz="1600" dirty="0"/>
              <a:t>ed. - Lisboa : </a:t>
            </a:r>
            <a:r>
              <a:rPr lang="pt-PT" sz="1600" dirty="0" err="1"/>
              <a:t>Lisbon</a:t>
            </a:r>
            <a:r>
              <a:rPr lang="pt-PT" sz="1600" dirty="0"/>
              <a:t> </a:t>
            </a:r>
            <a:r>
              <a:rPr lang="pt-PT" sz="1600" dirty="0" err="1"/>
              <a:t>International</a:t>
            </a:r>
            <a:r>
              <a:rPr lang="pt-PT" sz="1600" dirty="0"/>
              <a:t> </a:t>
            </a:r>
            <a:r>
              <a:rPr lang="pt-PT" sz="1600" dirty="0" err="1"/>
              <a:t>Press</a:t>
            </a:r>
            <a:r>
              <a:rPr lang="pt-PT" sz="1600" dirty="0"/>
              <a:t>, 2020. - 111, [3] p. </a:t>
            </a:r>
            <a:r>
              <a:rPr lang="pt-PT" sz="1600" dirty="0" smtClean="0"/>
              <a:t>ISBN </a:t>
            </a:r>
            <a:r>
              <a:rPr lang="pt-PT" sz="1600" dirty="0"/>
              <a:t>978-989-52-7615-8</a:t>
            </a:r>
            <a:r>
              <a:rPr lang="pt-PT" sz="1600" dirty="0" smtClean="0"/>
              <a:t>http</a:t>
            </a:r>
            <a:r>
              <a:rPr lang="pt-PT" sz="1600" dirty="0"/>
              <a:t>://id.bnportugal.gov.pt/</a:t>
            </a:r>
            <a:r>
              <a:rPr lang="pt-PT" sz="1600" dirty="0" err="1"/>
              <a:t>bib</a:t>
            </a:r>
            <a:r>
              <a:rPr lang="pt-PT" sz="1600" dirty="0"/>
              <a:t>/</a:t>
            </a:r>
            <a:r>
              <a:rPr lang="pt-PT" sz="1600" dirty="0" err="1"/>
              <a:t>bibnacional</a:t>
            </a:r>
            <a:r>
              <a:rPr lang="pt-PT" sz="1600" dirty="0"/>
              <a:t>/2049048</a:t>
            </a: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19025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393</Words>
  <Application>Microsoft Office PowerPoint</Application>
  <PresentationFormat>Ecrã Panorâmico</PresentationFormat>
  <Paragraphs>16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Biografia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Microsoft</dc:creator>
  <cp:lastModifiedBy>Conta Microsoft</cp:lastModifiedBy>
  <cp:revision>10</cp:revision>
  <dcterms:created xsi:type="dcterms:W3CDTF">2023-02-13T23:02:13Z</dcterms:created>
  <dcterms:modified xsi:type="dcterms:W3CDTF">2025-01-29T23:01:58Z</dcterms:modified>
</cp:coreProperties>
</file>