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79" r:id="rId3"/>
    <p:sldId id="291" r:id="rId4"/>
    <p:sldId id="278" r:id="rId5"/>
    <p:sldId id="273" r:id="rId6"/>
    <p:sldId id="275" r:id="rId7"/>
    <p:sldId id="284" r:id="rId8"/>
    <p:sldId id="280" r:id="rId9"/>
    <p:sldId id="285" r:id="rId10"/>
    <p:sldId id="277" r:id="rId11"/>
    <p:sldId id="276" r:id="rId12"/>
    <p:sldId id="283" r:id="rId13"/>
    <p:sldId id="281" r:id="rId14"/>
    <p:sldId id="286" r:id="rId15"/>
    <p:sldId id="263" r:id="rId16"/>
    <p:sldId id="256" r:id="rId17"/>
    <p:sldId id="271" r:id="rId18"/>
    <p:sldId id="287" r:id="rId19"/>
    <p:sldId id="288" r:id="rId20"/>
    <p:sldId id="289" r:id="rId21"/>
    <p:sldId id="272" r:id="rId22"/>
    <p:sldId id="274" r:id="rId23"/>
    <p:sldId id="290" r:id="rId24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CA78"/>
    <a:srgbClr val="38A6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CC4DC-B42C-4652-ABF6-8A8293FB7312}" type="datetimeFigureOut">
              <a:rPr lang="pt-PT" smtClean="0"/>
              <a:t>15/01/2025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4E6BE-D3C8-4603-AB06-CF81C265AA7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39246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C58A0-4FB8-4C07-B405-964AC7E8B2E5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33425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C58A0-4FB8-4C07-B405-964AC7E8B2E5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7582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C58A0-4FB8-4C07-B405-964AC7E8B2E5}" type="slidenum">
              <a:rPr lang="pt-PT" smtClean="0">
                <a:solidFill>
                  <a:prstClr val="black"/>
                </a:solidFill>
              </a:rPr>
              <a:pPr/>
              <a:t>9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202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C58A0-4FB8-4C07-B405-964AC7E8B2E5}" type="slidenum">
              <a:rPr lang="pt-PT" smtClean="0">
                <a:solidFill>
                  <a:prstClr val="black"/>
                </a:solidFill>
              </a:rPr>
              <a:pPr/>
              <a:t>10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28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DC86-1F97-4FA8-9D4C-136F0C833081}" type="datetimeFigureOut">
              <a:rPr lang="pt-PT" smtClean="0"/>
              <a:t>15/01/2025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AC964-9179-4513-B4AA-C28258B0BCC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87786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DC86-1F97-4FA8-9D4C-136F0C833081}" type="datetimeFigureOut">
              <a:rPr lang="pt-PT" smtClean="0"/>
              <a:t>15/01/2025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AC964-9179-4513-B4AA-C28258B0BCC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079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DC86-1F97-4FA8-9D4C-136F0C833081}" type="datetimeFigureOut">
              <a:rPr lang="pt-PT" smtClean="0"/>
              <a:t>15/01/2025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AC964-9179-4513-B4AA-C28258B0BCC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82117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6D6C-699E-45CA-86D3-008A8FC27141}" type="datetime1">
              <a:rPr lang="pt-PT" smtClean="0"/>
              <a:pPr/>
              <a:t>15/01/2025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953-3363-4BB2-8EC3-694095E78948}" type="slidenum">
              <a:rPr lang="pt-PT" smtClean="0"/>
              <a:pPr/>
              <a:t>‹nº›</a:t>
            </a:fld>
            <a:endParaRPr lang="pt-P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01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853E-B9E5-4EB5-9F04-7610889E3EAF}" type="datetime1">
              <a:rPr lang="pt-PT" smtClean="0"/>
              <a:pPr/>
              <a:t>15/01/2025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953-3363-4BB2-8EC3-694095E78948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23961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A5BDC-D7C9-4281-AE6B-6860A8AC7A37}" type="datetime1">
              <a:rPr lang="pt-PT" smtClean="0"/>
              <a:pPr/>
              <a:t>15/01/2025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953-3363-4BB2-8EC3-694095E78948}" type="slidenum">
              <a:rPr lang="pt-PT" smtClean="0"/>
              <a:pPr/>
              <a:t>‹nº›</a:t>
            </a:fld>
            <a:endParaRPr lang="pt-P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319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7EF7F-47F7-4CCA-B4BE-7F89C78151AE}" type="datetime1">
              <a:rPr lang="pt-PT" smtClean="0"/>
              <a:pPr/>
              <a:t>15/01/2025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953-3363-4BB2-8EC3-694095E78948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19970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EE36-AE67-430D-BB76-80CFFC3E5FBC}" type="datetime1">
              <a:rPr lang="pt-PT" smtClean="0"/>
              <a:pPr/>
              <a:t>15/01/2025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953-3363-4BB2-8EC3-694095E78948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20626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426F5-3CAE-4B39-B518-12BDB630D130}" type="datetime1">
              <a:rPr lang="pt-PT" smtClean="0"/>
              <a:pPr/>
              <a:t>15/01/2025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953-3363-4BB2-8EC3-694095E78948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2749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3454-763C-46F1-8BF3-9AEBE91C060E}" type="datetime1">
              <a:rPr lang="pt-PT" smtClean="0"/>
              <a:pPr/>
              <a:t>15/01/2025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953-3363-4BB2-8EC3-694095E78948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21335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689740D-5C1B-407A-AAA4-75F904383D5F}" type="datetime1">
              <a:rPr lang="pt-PT" smtClean="0"/>
              <a:pPr/>
              <a:t>15/01/2025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PT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D53953-3363-4BB2-8EC3-694095E78948}" type="slidenum">
              <a:rPr lang="pt-PT" smtClean="0">
                <a:solidFill>
                  <a:srgbClr val="637052"/>
                </a:solidFill>
              </a:rPr>
              <a:pPr/>
              <a:t>‹nº›</a:t>
            </a:fld>
            <a:endParaRPr lang="pt-PT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151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DC86-1F97-4FA8-9D4C-136F0C833081}" type="datetimeFigureOut">
              <a:rPr lang="pt-PT" smtClean="0"/>
              <a:t>15/01/2025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AC964-9179-4513-B4AA-C28258B0BCC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014484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B543-62C9-4965-BC90-048612CA2FCF}" type="datetime1">
              <a:rPr lang="pt-PT" smtClean="0"/>
              <a:pPr/>
              <a:t>15/01/2025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953-3363-4BB2-8EC3-694095E78948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68725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50E5-1DA8-446B-81CF-E4618B03D42C}" type="datetime1">
              <a:rPr lang="pt-PT" smtClean="0"/>
              <a:pPr/>
              <a:t>15/01/2025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953-3363-4BB2-8EC3-694095E78948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1260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485F-7E0F-47E8-9C94-2229C94A6E9B}" type="datetime1">
              <a:rPr lang="pt-PT" smtClean="0"/>
              <a:pPr/>
              <a:t>15/01/2025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953-3363-4BB2-8EC3-694095E78948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6815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DC86-1F97-4FA8-9D4C-136F0C833081}" type="datetimeFigureOut">
              <a:rPr lang="pt-PT" smtClean="0"/>
              <a:t>15/01/2025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AC964-9179-4513-B4AA-C28258B0BCC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24396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DC86-1F97-4FA8-9D4C-136F0C833081}" type="datetimeFigureOut">
              <a:rPr lang="pt-PT" smtClean="0"/>
              <a:t>15/01/2025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AC964-9179-4513-B4AA-C28258B0BCC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070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DC86-1F97-4FA8-9D4C-136F0C833081}" type="datetimeFigureOut">
              <a:rPr lang="pt-PT" smtClean="0"/>
              <a:t>15/01/2025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AC964-9179-4513-B4AA-C28258B0BCC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046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DC86-1F97-4FA8-9D4C-136F0C833081}" type="datetimeFigureOut">
              <a:rPr lang="pt-PT" smtClean="0"/>
              <a:t>15/01/2025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AC964-9179-4513-B4AA-C28258B0BCC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47859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DC86-1F97-4FA8-9D4C-136F0C833081}" type="datetimeFigureOut">
              <a:rPr lang="pt-PT" smtClean="0"/>
              <a:t>15/01/2025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AC964-9179-4513-B4AA-C28258B0BCC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52912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DC86-1F97-4FA8-9D4C-136F0C833081}" type="datetimeFigureOut">
              <a:rPr lang="pt-PT" smtClean="0"/>
              <a:t>15/01/2025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AC964-9179-4513-B4AA-C28258B0BCC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835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DC86-1F97-4FA8-9D4C-136F0C833081}" type="datetimeFigureOut">
              <a:rPr lang="pt-PT" smtClean="0"/>
              <a:t>15/01/2025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AC964-9179-4513-B4AA-C28258B0BCC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90306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6DC86-1F97-4FA8-9D4C-136F0C833081}" type="datetimeFigureOut">
              <a:rPr lang="pt-PT" smtClean="0"/>
              <a:t>15/01/2025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AC964-9179-4513-B4AA-C28258B0BCC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8569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44B4E31-A513-4D39-9BA2-ED9AA0FB5399}" type="datetime1">
              <a:rPr lang="pt-PT" smtClean="0"/>
              <a:pPr/>
              <a:t>15/01/2025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BD53953-3363-4BB2-8EC3-694095E78948}" type="slidenum">
              <a:rPr lang="pt-PT" smtClean="0"/>
              <a:pPr/>
              <a:t>‹nº›</a:t>
            </a:fld>
            <a:endParaRPr lang="pt-P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92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t="9540" r="317" b="6205"/>
          <a:stretch/>
        </p:blipFill>
        <p:spPr>
          <a:xfrm>
            <a:off x="817294" y="1536915"/>
            <a:ext cx="8876963" cy="461229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939525" y="323109"/>
            <a:ext cx="9691499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pt-PT" sz="2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Autonomia, Flexibilidade e Transversalidade  </a:t>
            </a:r>
            <a:r>
              <a:rPr lang="pt-PT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Curricular</a:t>
            </a:r>
          </a:p>
        </p:txBody>
      </p:sp>
      <p:sp>
        <p:nvSpPr>
          <p:cNvPr id="2" name="Retângulo 1"/>
          <p:cNvSpPr/>
          <p:nvPr/>
        </p:nvSpPr>
        <p:spPr>
          <a:xfrm>
            <a:off x="3731043" y="6294962"/>
            <a:ext cx="5047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/>
              <a:t>https://www.youtube.com/watch?v=sMyZWDibpqo</a:t>
            </a:r>
          </a:p>
        </p:txBody>
      </p:sp>
      <p:sp>
        <p:nvSpPr>
          <p:cNvPr id="4" name="Retângulo 3"/>
          <p:cNvSpPr/>
          <p:nvPr/>
        </p:nvSpPr>
        <p:spPr>
          <a:xfrm>
            <a:off x="1492025" y="1094706"/>
            <a:ext cx="5014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/>
              <a:t>https://www.youtube.com/watch?v=UCHbpMr15RI</a:t>
            </a:r>
          </a:p>
        </p:txBody>
      </p:sp>
    </p:spTree>
    <p:extLst>
      <p:ext uri="{BB962C8B-B14F-4D97-AF65-F5344CB8AC3E}">
        <p14:creationId xmlns:p14="http://schemas.microsoft.com/office/powerpoint/2010/main" val="133622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arredondado 13"/>
          <p:cNvSpPr/>
          <p:nvPr/>
        </p:nvSpPr>
        <p:spPr>
          <a:xfrm>
            <a:off x="474355" y="736482"/>
            <a:ext cx="11200656" cy="75462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pt-PT" sz="3575" b="1" kern="0" dirty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pt-PT" sz="3575" b="1" kern="0" dirty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pt-PT" sz="3575" b="1" kern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Constituição de equipas educativas</a:t>
            </a:r>
          </a:p>
          <a:p>
            <a:pPr algn="ctr"/>
            <a:endParaRPr lang="pt-PT" sz="5362" b="1" kern="0" dirty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tângulo arredondado 13"/>
          <p:cNvSpPr/>
          <p:nvPr/>
        </p:nvSpPr>
        <p:spPr>
          <a:xfrm>
            <a:off x="590097" y="2653108"/>
            <a:ext cx="11297826" cy="307472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pt-PT" sz="5362" b="1" kern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endParaRPr lang="pt-PT" sz="5362" b="1" kern="0" dirty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83400" y="2653482"/>
            <a:ext cx="11529552" cy="3147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1139"/>
            <a:r>
              <a:rPr lang="pt-PT" sz="3178" b="1" kern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Permitem:</a:t>
            </a:r>
            <a:endParaRPr lang="pt-PT" sz="2780" b="1" kern="0" dirty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624249" indent="-353111">
              <a:buFont typeface="Arial" panose="020B0604020202020204" pitchFamily="34" charset="0"/>
              <a:buChar char="•"/>
            </a:pPr>
            <a:r>
              <a:rPr lang="pt-PT" sz="2780" b="1" kern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Aumentar o trabalho colaborativo</a:t>
            </a:r>
          </a:p>
          <a:p>
            <a:pPr marL="624249" indent="-353111">
              <a:buFont typeface="Arial" panose="020B0604020202020204" pitchFamily="34" charset="0"/>
              <a:buChar char="•"/>
            </a:pPr>
            <a:r>
              <a:rPr lang="pt-PT" sz="2780" b="1" kern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Rentabilizar o trabalho dos professores</a:t>
            </a:r>
          </a:p>
          <a:p>
            <a:pPr marL="624249" indent="-353111">
              <a:buFont typeface="Arial" panose="020B0604020202020204" pitchFamily="34" charset="0"/>
              <a:buChar char="•"/>
            </a:pPr>
            <a:r>
              <a:rPr lang="pt-PT" sz="2780" b="1" kern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Reduzir o n.º de professores por turma/grupo de alunos</a:t>
            </a:r>
          </a:p>
          <a:p>
            <a:pPr marL="624249" indent="-353111">
              <a:buFont typeface="Arial" panose="020B0604020202020204" pitchFamily="34" charset="0"/>
              <a:buChar char="•"/>
            </a:pPr>
            <a:r>
              <a:rPr lang="pt-PT" sz="2780" b="1" kern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Evitar a dispersão do trabalho docente</a:t>
            </a:r>
          </a:p>
          <a:p>
            <a:pPr marL="624249" indent="-353111">
              <a:buFont typeface="Arial" panose="020B0604020202020204" pitchFamily="34" charset="0"/>
              <a:buChar char="•"/>
            </a:pPr>
            <a:r>
              <a:rPr lang="pt-PT" sz="2780" b="1" kern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Acompanhar os alunos de forma </a:t>
            </a:r>
            <a:r>
              <a:rPr lang="pt-PT" sz="2780" b="1" ker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mais próxima</a:t>
            </a:r>
            <a:endParaRPr lang="pt-PT" sz="2780" b="1" kern="0" dirty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624249" indent="-353111">
              <a:buFont typeface="Arial" panose="020B0604020202020204" pitchFamily="34" charset="0"/>
              <a:buChar char="•"/>
            </a:pPr>
            <a:r>
              <a:rPr lang="pt-PT" sz="2780" b="1" kern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… </a:t>
            </a:r>
            <a:endParaRPr lang="pt-PT" sz="2383" b="1" kern="0" dirty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236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8969" r="2779"/>
          <a:stretch/>
        </p:blipFill>
        <p:spPr>
          <a:xfrm>
            <a:off x="2702741" y="3502305"/>
            <a:ext cx="5551136" cy="335569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6" b="23871"/>
          <a:stretch/>
        </p:blipFill>
        <p:spPr>
          <a:xfrm>
            <a:off x="818574" y="258945"/>
            <a:ext cx="9927649" cy="289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3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t="18612" r="208" b="2214"/>
          <a:stretch/>
        </p:blipFill>
        <p:spPr>
          <a:xfrm>
            <a:off x="848985" y="1713209"/>
            <a:ext cx="9743907" cy="456021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4" name="CaixaDeTexto 3"/>
          <p:cNvSpPr txBox="1"/>
          <p:nvPr/>
        </p:nvSpPr>
        <p:spPr>
          <a:xfrm>
            <a:off x="3309642" y="679731"/>
            <a:ext cx="5575413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 </a:t>
            </a:r>
            <a:r>
              <a:rPr lang="pt-PT" sz="2400" b="1" dirty="0" smtClean="0">
                <a:solidFill>
                  <a:schemeClr val="accent2"/>
                </a:solidFill>
              </a:rPr>
              <a:t>A DIVERSIDADE DE PERCURSOS</a:t>
            </a:r>
            <a:endParaRPr lang="pt-PT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96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" t="9902" r="3269" b="1990"/>
          <a:stretch/>
        </p:blipFill>
        <p:spPr>
          <a:xfrm>
            <a:off x="744466" y="865848"/>
            <a:ext cx="10560107" cy="563205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3" name="Retângulo 2"/>
          <p:cNvSpPr/>
          <p:nvPr/>
        </p:nvSpPr>
        <p:spPr>
          <a:xfrm>
            <a:off x="4306598" y="217913"/>
            <a:ext cx="5072864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pt-PT" sz="2000" dirty="0"/>
              <a:t>Flexibilidade Curricular: opções e instrumentos</a:t>
            </a:r>
          </a:p>
        </p:txBody>
      </p:sp>
    </p:spTree>
    <p:extLst>
      <p:ext uri="{BB962C8B-B14F-4D97-AF65-F5344CB8AC3E}">
        <p14:creationId xmlns:p14="http://schemas.microsoft.com/office/powerpoint/2010/main" val="11399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500062"/>
            <a:ext cx="11372850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3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96829" y="1043873"/>
            <a:ext cx="9144000" cy="623088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PT" sz="3200" b="1" dirty="0" smtClean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Autonomia e Flexibilidade Curricular</a:t>
            </a:r>
            <a:endParaRPr lang="pt-PT" sz="3200" b="1" dirty="0">
              <a:solidFill>
                <a:schemeClr val="accent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510514" y="2227834"/>
            <a:ext cx="89120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2400" dirty="0">
                <a:cs typeface="Arial" panose="020B0604020202020204" pitchFamily="34" charset="0"/>
              </a:rPr>
              <a:t>Em Portugal, essa flexibilidade curricular foi recentemente reforçada com </a:t>
            </a:r>
            <a:r>
              <a:rPr lang="pt-PT" sz="2400" b="1" dirty="0">
                <a:cs typeface="Arial" panose="020B0604020202020204" pitchFamily="34" charset="0"/>
              </a:rPr>
              <a:t>vista a garantir a qualidade das aprendizagens de todos os alunos e o seu sucesso escolar.</a:t>
            </a:r>
            <a:r>
              <a:rPr lang="pt-PT" sz="2400" dirty="0">
                <a:cs typeface="Arial" panose="020B0604020202020204" pitchFamily="34" charset="0"/>
              </a:rPr>
              <a:t> Tal facto desafia os professores a mudarem a sua mentalidade e as suas práticas de ensino, pois estas têm que se estruturar por problemas relacionados com os conteúdos programáticos, ou que das vivências dos alunos em sociedade. </a:t>
            </a:r>
            <a:r>
              <a:rPr lang="pt-PT" sz="2400" b="1" dirty="0">
                <a:cs typeface="Arial" panose="020B0604020202020204" pitchFamily="34" charset="0"/>
              </a:rPr>
              <a:t>A aprendizagem por problemas constitui uma possibilidade para a </a:t>
            </a:r>
            <a:r>
              <a:rPr lang="pt-PT" sz="2400" b="1" dirty="0" smtClean="0">
                <a:cs typeface="Arial" panose="020B0604020202020204" pitchFamily="34" charset="0"/>
              </a:rPr>
              <a:t>formação </a:t>
            </a:r>
            <a:r>
              <a:rPr lang="pt-PT" sz="2400" b="1" dirty="0">
                <a:cs typeface="Arial" panose="020B0604020202020204" pitchFamily="34" charset="0"/>
              </a:rPr>
              <a:t>de cidadãos com as competências exigidas pela sociedade atual</a:t>
            </a:r>
            <a:r>
              <a:rPr lang="pt-PT" sz="2400" dirty="0">
                <a:cs typeface="Arial" panose="020B0604020202020204" pitchFamily="34" charset="0"/>
              </a:rPr>
              <a:t>. (Ferreira, 2020)</a:t>
            </a:r>
          </a:p>
        </p:txBody>
      </p:sp>
    </p:spTree>
    <p:extLst>
      <p:ext uri="{BB962C8B-B14F-4D97-AF65-F5344CB8AC3E}">
        <p14:creationId xmlns:p14="http://schemas.microsoft.com/office/powerpoint/2010/main" val="327932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65848" y="782486"/>
            <a:ext cx="9985571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pt-PT" dirty="0" smtClean="0">
              <a:solidFill>
                <a:schemeClr val="accent2"/>
              </a:solidFill>
            </a:endParaRPr>
          </a:p>
          <a:p>
            <a:pPr algn="ctr"/>
            <a:r>
              <a:rPr lang="pt-PT" dirty="0" smtClean="0"/>
              <a:t>A FEXIBILIDADE CURRICULAR: </a:t>
            </a:r>
          </a:p>
          <a:p>
            <a:pPr algn="ctr"/>
            <a:r>
              <a:rPr lang="pt-PT" dirty="0" smtClean="0"/>
              <a:t>UM ESTÍMULO À MUDANÇA DAS PRÁTICAS PEDAGÓGICAS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(FERREIRA, 2020)</a:t>
            </a:r>
          </a:p>
          <a:p>
            <a:pPr algn="ctr"/>
            <a:endParaRPr lang="pt-PT" dirty="0"/>
          </a:p>
        </p:txBody>
      </p:sp>
      <p:sp>
        <p:nvSpPr>
          <p:cNvPr id="3" name="Retângulo 2"/>
          <p:cNvSpPr/>
          <p:nvPr/>
        </p:nvSpPr>
        <p:spPr>
          <a:xfrm>
            <a:off x="1076242" y="2589451"/>
            <a:ext cx="9224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b="1" dirty="0" smtClean="0"/>
              <a:t>Explorar </a:t>
            </a:r>
            <a:r>
              <a:rPr lang="pt-PT" sz="2000" b="1" dirty="0"/>
              <a:t>teoricamente o conceito e a relevância </a:t>
            </a:r>
            <a:r>
              <a:rPr lang="pt-PT" sz="2000" b="1" dirty="0" smtClean="0"/>
              <a:t>educativa </a:t>
            </a:r>
            <a:r>
              <a:rPr lang="pt-PT" sz="2000" b="1" dirty="0"/>
              <a:t>da flexibilidade </a:t>
            </a:r>
            <a:r>
              <a:rPr lang="pt-PT" sz="2000" b="1" dirty="0" smtClean="0"/>
              <a:t>curricular</a:t>
            </a:r>
          </a:p>
          <a:p>
            <a:endParaRPr lang="pt-PT" sz="2000" b="1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PT" sz="2000" b="1" dirty="0"/>
              <a:t> </a:t>
            </a:r>
            <a:r>
              <a:rPr lang="pt-PT" sz="2000" b="1" dirty="0" smtClean="0"/>
              <a:t>Analisar </a:t>
            </a:r>
            <a:r>
              <a:rPr lang="pt-PT" sz="2000" b="1" dirty="0"/>
              <a:t>os aspetos relativos à flexibilidade curricular </a:t>
            </a:r>
            <a:r>
              <a:rPr lang="pt-PT" sz="2000" b="1" dirty="0" smtClean="0"/>
              <a:t>previstos nos normativos </a:t>
            </a:r>
            <a:r>
              <a:rPr lang="pt-PT" sz="2000" b="1" dirty="0"/>
              <a:t>sobre o currículo para os ensinos básico e secundário portugueses</a:t>
            </a:r>
            <a:r>
              <a:rPr lang="pt-PT" sz="2000" b="1" dirty="0" smtClean="0"/>
              <a:t>.</a:t>
            </a:r>
          </a:p>
          <a:p>
            <a:endParaRPr lang="pt-PT" sz="2000" b="1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PT" sz="2000" b="1" dirty="0"/>
              <a:t> </a:t>
            </a:r>
            <a:r>
              <a:rPr lang="pt-PT" sz="2000" b="1" dirty="0" smtClean="0"/>
              <a:t>A </a:t>
            </a:r>
            <a:r>
              <a:rPr lang="pt-PT" sz="2000" b="1" dirty="0"/>
              <a:t>apresentação do ensino por problemas, nomeadamente da metodologia de </a:t>
            </a:r>
          </a:p>
          <a:p>
            <a:pPr algn="just"/>
            <a:r>
              <a:rPr lang="pt-PT" sz="2000" b="1" dirty="0"/>
              <a:t> </a:t>
            </a:r>
            <a:r>
              <a:rPr lang="pt-PT" sz="2000" b="1" dirty="0" smtClean="0"/>
              <a:t>     trabalho </a:t>
            </a:r>
            <a:r>
              <a:rPr lang="pt-PT" sz="2000" b="1" dirty="0"/>
              <a:t>de projeto e da aprendizagem pela resolução de problemas, </a:t>
            </a:r>
            <a:r>
              <a:rPr lang="pt-PT" sz="2000" b="1" dirty="0" smtClean="0"/>
              <a:t>como possibilidades    	para </a:t>
            </a:r>
            <a:r>
              <a:rPr lang="pt-PT" sz="2000" b="1" dirty="0"/>
              <a:t>a prática </a:t>
            </a:r>
            <a:r>
              <a:rPr lang="pt-PT" sz="2000" b="1" dirty="0" smtClean="0"/>
              <a:t>da </a:t>
            </a:r>
            <a:r>
              <a:rPr lang="pt-PT" sz="2000" b="1" dirty="0"/>
              <a:t>flexibilidade curricular na sala de aula</a:t>
            </a:r>
          </a:p>
        </p:txBody>
      </p:sp>
    </p:spTree>
    <p:extLst>
      <p:ext uri="{BB962C8B-B14F-4D97-AF65-F5344CB8AC3E}">
        <p14:creationId xmlns:p14="http://schemas.microsoft.com/office/powerpoint/2010/main" val="171300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9843" y="752590"/>
            <a:ext cx="10966399" cy="1477328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pt-PT" dirty="0" smtClean="0"/>
              <a:t>“A </a:t>
            </a:r>
            <a:r>
              <a:rPr lang="pt-PT" dirty="0"/>
              <a:t>gestão do currículo e as </a:t>
            </a:r>
            <a:r>
              <a:rPr lang="pt-PT" dirty="0" smtClean="0"/>
              <a:t>práticas </a:t>
            </a:r>
            <a:r>
              <a:rPr lang="pt-PT" dirty="0"/>
              <a:t>de ensino e de aprendizagem têm de ser concebidas no respeito pela diversidade de alunos </a:t>
            </a:r>
            <a:r>
              <a:rPr lang="pt-PT" dirty="0" smtClean="0"/>
              <a:t>existente </a:t>
            </a:r>
            <a:r>
              <a:rPr lang="pt-PT" dirty="0"/>
              <a:t>na escola e nas salas de </a:t>
            </a:r>
            <a:r>
              <a:rPr lang="pt-PT" dirty="0" smtClean="0"/>
              <a:t>aulas”. </a:t>
            </a:r>
          </a:p>
          <a:p>
            <a:endParaRPr lang="pt-PT" dirty="0"/>
          </a:p>
          <a:p>
            <a:r>
              <a:rPr lang="pt-PT" dirty="0" smtClean="0"/>
              <a:t>“alunos </a:t>
            </a:r>
            <a:r>
              <a:rPr lang="pt-PT" dirty="0"/>
              <a:t>que frequentam a escola, que têm diferentes ritmos, necessidades e interesses de aprendizagem, possam ter sucesso educativo, a gestão do currículo e as práticas de ensino e de aprendizagem têm de ser </a:t>
            </a:r>
            <a:r>
              <a:rPr lang="pt-PT" dirty="0" smtClean="0"/>
              <a:t>repensadas”.</a:t>
            </a:r>
            <a:endParaRPr lang="pt-PT" dirty="0"/>
          </a:p>
        </p:txBody>
      </p:sp>
      <p:sp>
        <p:nvSpPr>
          <p:cNvPr id="3" name="Retângulo 2"/>
          <p:cNvSpPr/>
          <p:nvPr/>
        </p:nvSpPr>
        <p:spPr>
          <a:xfrm>
            <a:off x="476358" y="3025689"/>
            <a:ext cx="10966399" cy="923330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pt-PT" dirty="0" smtClean="0"/>
              <a:t>“ </a:t>
            </a:r>
            <a:r>
              <a:rPr lang="pt-PT" dirty="0"/>
              <a:t>a capacidade de adequar o currículo e as condições em que se desenvolve nas escolas </a:t>
            </a:r>
            <a:r>
              <a:rPr lang="pt-PT" dirty="0" smtClean="0"/>
              <a:t>pode </a:t>
            </a:r>
            <a:r>
              <a:rPr lang="pt-PT" dirty="0"/>
              <a:t>produzir soluções diferenciadas; só a existência de soluções diferenciadas e </a:t>
            </a:r>
            <a:r>
              <a:rPr lang="pt-PT" dirty="0" smtClean="0"/>
              <a:t>ajustadas </a:t>
            </a:r>
            <a:r>
              <a:rPr lang="pt-PT" dirty="0"/>
              <a:t>a cada situação específica pode favorecer o sucesso educativo de todos os </a:t>
            </a:r>
            <a:r>
              <a:rPr lang="pt-PT" dirty="0" smtClean="0"/>
              <a:t>alunos </a:t>
            </a:r>
            <a:r>
              <a:rPr lang="pt-PT" dirty="0"/>
              <a:t>e </a:t>
            </a:r>
            <a:r>
              <a:rPr lang="pt-PT" dirty="0" smtClean="0"/>
              <a:t>alunas” </a:t>
            </a:r>
            <a:r>
              <a:rPr lang="pt-PT" dirty="0"/>
              <a:t>(</a:t>
            </a:r>
            <a:r>
              <a:rPr lang="pt-PT" dirty="0" smtClean="0"/>
              <a:t>Diogo; Vilar, 2000</a:t>
            </a:r>
            <a:r>
              <a:rPr lang="pt-PT" dirty="0"/>
              <a:t>, p. 20).</a:t>
            </a:r>
          </a:p>
        </p:txBody>
      </p:sp>
      <p:sp>
        <p:nvSpPr>
          <p:cNvPr id="4" name="Retângulo 3"/>
          <p:cNvSpPr/>
          <p:nvPr/>
        </p:nvSpPr>
        <p:spPr>
          <a:xfrm>
            <a:off x="534898" y="2542499"/>
            <a:ext cx="1464375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pt-PT" dirty="0" smtClean="0"/>
              <a:t>Diferenciação</a:t>
            </a:r>
            <a:endParaRPr lang="pt-PT" dirty="0"/>
          </a:p>
        </p:txBody>
      </p:sp>
      <p:sp>
        <p:nvSpPr>
          <p:cNvPr id="5" name="Retângulo 4"/>
          <p:cNvSpPr/>
          <p:nvPr/>
        </p:nvSpPr>
        <p:spPr>
          <a:xfrm>
            <a:off x="1040356" y="206617"/>
            <a:ext cx="958917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pt-PT" dirty="0"/>
              <a:t>Inclusão</a:t>
            </a:r>
          </a:p>
        </p:txBody>
      </p:sp>
      <p:sp>
        <p:nvSpPr>
          <p:cNvPr id="6" name="Retângulo 5"/>
          <p:cNvSpPr/>
          <p:nvPr/>
        </p:nvSpPr>
        <p:spPr>
          <a:xfrm>
            <a:off x="476358" y="4929074"/>
            <a:ext cx="10598727" cy="646331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pt-PT" dirty="0"/>
              <a:t> flexibilização do currículo e das práticas curriculares implica o trabalho </a:t>
            </a:r>
            <a:r>
              <a:rPr lang="pt-PT" dirty="0" smtClean="0"/>
              <a:t>colaborativo </a:t>
            </a:r>
            <a:r>
              <a:rPr lang="pt-PT" dirty="0"/>
              <a:t>dos professores (FLORES; FLORES, 2000; HARGREAVES, 2003),</a:t>
            </a:r>
          </a:p>
        </p:txBody>
      </p:sp>
      <p:sp>
        <p:nvSpPr>
          <p:cNvPr id="7" name="Retângulo 6"/>
          <p:cNvSpPr/>
          <p:nvPr/>
        </p:nvSpPr>
        <p:spPr>
          <a:xfrm>
            <a:off x="534898" y="4341664"/>
            <a:ext cx="2244910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pt-PT" dirty="0" smtClean="0"/>
              <a:t>Trabalho </a:t>
            </a:r>
            <a:r>
              <a:rPr lang="pt-PT" dirty="0"/>
              <a:t>colaborativo </a:t>
            </a:r>
          </a:p>
        </p:txBody>
      </p:sp>
    </p:spTree>
    <p:extLst>
      <p:ext uri="{BB962C8B-B14F-4D97-AF65-F5344CB8AC3E}">
        <p14:creationId xmlns:p14="http://schemas.microsoft.com/office/powerpoint/2010/main" val="1945242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73578" y="1094375"/>
            <a:ext cx="10623666" cy="923330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pt-PT" dirty="0" smtClean="0"/>
              <a:t>“os </a:t>
            </a:r>
            <a:r>
              <a:rPr lang="pt-PT" dirty="0"/>
              <a:t>alunos têm de se envolver </a:t>
            </a:r>
            <a:r>
              <a:rPr lang="pt-PT" dirty="0" smtClean="0"/>
              <a:t>ativamente </a:t>
            </a:r>
            <a:r>
              <a:rPr lang="pt-PT" dirty="0"/>
              <a:t>na resolução de situações problemáticas, com as quais o ensino se tem que estruturar, que </a:t>
            </a:r>
            <a:r>
              <a:rPr lang="pt-PT" dirty="0" smtClean="0"/>
              <a:t>lhes </a:t>
            </a:r>
            <a:r>
              <a:rPr lang="pt-PT" dirty="0"/>
              <a:t>permitem a aquisição dos diferentes tipos de saberes necessários à vida em sociedade com as </a:t>
            </a:r>
            <a:r>
              <a:rPr lang="pt-PT" dirty="0" smtClean="0"/>
              <a:t>caraterísticas </a:t>
            </a:r>
            <a:r>
              <a:rPr lang="pt-PT" dirty="0"/>
              <a:t>atuais.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48392" y="305726"/>
            <a:ext cx="696606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t-PT" dirty="0" smtClean="0"/>
              <a:t>Participação </a:t>
            </a:r>
            <a:r>
              <a:rPr lang="pt-PT" dirty="0"/>
              <a:t>dos seus alunos na gestão do quotidiano da sala de aula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7076" y="3109958"/>
            <a:ext cx="10756669" cy="2031325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pt-PT" dirty="0" smtClean="0"/>
              <a:t>Cabe</a:t>
            </a:r>
            <a:r>
              <a:rPr lang="pt-PT" dirty="0"/>
              <a:t>, por isso, ao professor proporcionar as condições pedagógicas, por meio da utilização de</a:t>
            </a:r>
          </a:p>
          <a:p>
            <a:r>
              <a:rPr lang="pt-PT" b="1" dirty="0"/>
              <a:t>métodos de ensino diversificados e ativos para os alunos</a:t>
            </a:r>
            <a:r>
              <a:rPr lang="pt-PT" dirty="0"/>
              <a:t>, que lhes possibilitem aceder </a:t>
            </a:r>
            <a:r>
              <a:rPr lang="pt-PT" dirty="0" smtClean="0"/>
              <a:t>e interiorizar </a:t>
            </a:r>
            <a:r>
              <a:rPr lang="pt-PT" dirty="0"/>
              <a:t>esse </a:t>
            </a:r>
            <a:r>
              <a:rPr lang="pt-PT" dirty="0" smtClean="0"/>
              <a:t>património </a:t>
            </a:r>
            <a:r>
              <a:rPr lang="pt-PT" dirty="0"/>
              <a:t>cultural comum, com o qual podem exercer a cidadania ativa e </a:t>
            </a:r>
            <a:r>
              <a:rPr lang="pt-PT" dirty="0" smtClean="0"/>
              <a:t>responsável.(Cosme,2018)</a:t>
            </a:r>
          </a:p>
          <a:p>
            <a:endParaRPr lang="pt-PT" dirty="0" smtClean="0"/>
          </a:p>
          <a:p>
            <a:r>
              <a:rPr lang="pt-PT" b="1" dirty="0"/>
              <a:t>o papel do professor seja o de organizador do processo de aprendizagem, mas também o de orientador que vai </a:t>
            </a:r>
            <a:r>
              <a:rPr lang="pt-PT" dirty="0"/>
              <a:t>“interpelando os alunos, de forma a estimular o seu pensamento crítico e a confrontarem-se perspetivas que potenciem a consolidação das aprendizagens” (COSME, 2018, p. 61)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98022" y="2437022"/>
            <a:ext cx="1314557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t-PT" dirty="0" smtClean="0"/>
              <a:t>Professor </a:t>
            </a:r>
            <a:endParaRPr lang="pt-PT" dirty="0"/>
          </a:p>
        </p:txBody>
      </p:sp>
      <p:sp>
        <p:nvSpPr>
          <p:cNvPr id="7" name="Retângulo 6"/>
          <p:cNvSpPr/>
          <p:nvPr/>
        </p:nvSpPr>
        <p:spPr>
          <a:xfrm>
            <a:off x="332508" y="5524977"/>
            <a:ext cx="11105804" cy="646331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pt-PT" dirty="0"/>
              <a:t>Daí que a prática da flexibilidade curricular leva a que o processo de ensino e de </a:t>
            </a:r>
            <a:r>
              <a:rPr lang="pt-PT" dirty="0" smtClean="0"/>
              <a:t>aprendizagem deixe </a:t>
            </a:r>
            <a:r>
              <a:rPr lang="pt-PT" dirty="0"/>
              <a:t>de ter como forma única de ensino a transmissão dos conteúdos pelo professor na ordem prescrita </a:t>
            </a:r>
            <a:r>
              <a:rPr lang="pt-PT" dirty="0" smtClean="0"/>
              <a:t>no </a:t>
            </a:r>
            <a:r>
              <a:rPr lang="pt-PT" dirty="0"/>
              <a:t>programa da disciplina.</a:t>
            </a:r>
          </a:p>
        </p:txBody>
      </p:sp>
    </p:spTree>
    <p:extLst>
      <p:ext uri="{BB962C8B-B14F-4D97-AF65-F5344CB8AC3E}">
        <p14:creationId xmlns:p14="http://schemas.microsoft.com/office/powerpoint/2010/main" val="2155978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1887" y="1351722"/>
            <a:ext cx="1049897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b="1" dirty="0" smtClean="0"/>
              <a:t>flexibilidade </a:t>
            </a:r>
            <a:r>
              <a:rPr lang="pt-PT" b="1" dirty="0"/>
              <a:t>na </a:t>
            </a:r>
            <a:r>
              <a:rPr lang="pt-PT" b="1" dirty="0" smtClean="0"/>
              <a:t>gestão curricular </a:t>
            </a:r>
            <a:r>
              <a:rPr lang="pt-PT" dirty="0" smtClean="0"/>
              <a:t> um </a:t>
            </a:r>
            <a:r>
              <a:rPr lang="pt-PT" dirty="0"/>
              <a:t>ensino interdisciplinar nas salas de aula, </a:t>
            </a:r>
            <a:endParaRPr lang="pt-PT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PT" b="1" dirty="0" smtClean="0"/>
              <a:t>Cidadania </a:t>
            </a:r>
            <a:r>
              <a:rPr lang="pt-PT" b="1" dirty="0"/>
              <a:t>e </a:t>
            </a:r>
            <a:r>
              <a:rPr lang="pt-PT" b="1" dirty="0" smtClean="0"/>
              <a:t>Desenvolvimento</a:t>
            </a:r>
            <a:r>
              <a:rPr lang="pt-PT" dirty="0" smtClean="0"/>
              <a:t>, </a:t>
            </a:r>
            <a:r>
              <a:rPr lang="pt-PT" dirty="0"/>
              <a:t>para a formação para a cidadania ativa dos alunos no contexto de uma </a:t>
            </a:r>
          </a:p>
          <a:p>
            <a:pPr algn="just"/>
            <a:r>
              <a:rPr lang="pt-PT" dirty="0"/>
              <a:t>sociedade democrática, intercultural e em constante mudança</a:t>
            </a:r>
            <a:r>
              <a:rPr lang="pt-PT" dirty="0" smtClean="0"/>
              <a:t>;</a:t>
            </a:r>
          </a:p>
          <a:p>
            <a:endParaRPr lang="pt-PT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dirty="0" smtClean="0"/>
              <a:t> </a:t>
            </a:r>
            <a:r>
              <a:rPr lang="pt-PT" b="1" dirty="0"/>
              <a:t>desenvolver nos alunos competências </a:t>
            </a:r>
            <a:r>
              <a:rPr lang="pt-PT" dirty="0"/>
              <a:t>de </a:t>
            </a:r>
            <a:r>
              <a:rPr lang="pt-PT" dirty="0" smtClean="0"/>
              <a:t>pesquisa</a:t>
            </a:r>
            <a:r>
              <a:rPr lang="pt-PT" dirty="0"/>
              <a:t>, de avaliação, de reflexão e de mobilização crítica e autónoma de informação para a resolução </a:t>
            </a:r>
            <a:r>
              <a:rPr lang="pt-PT" dirty="0" smtClean="0"/>
              <a:t>de </a:t>
            </a:r>
            <a:r>
              <a:rPr lang="pt-PT" dirty="0"/>
              <a:t>problemas complexos; </a:t>
            </a:r>
            <a:endParaRPr lang="pt-PT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b="1" dirty="0" smtClean="0"/>
              <a:t>fomentar </a:t>
            </a:r>
            <a:r>
              <a:rPr lang="pt-PT" b="1" dirty="0"/>
              <a:t>o trabalho colaborativo dos professores </a:t>
            </a:r>
            <a:r>
              <a:rPr lang="pt-PT" dirty="0"/>
              <a:t>na gestão e </a:t>
            </a:r>
            <a:r>
              <a:rPr lang="pt-PT" dirty="0" smtClean="0"/>
              <a:t>no desenvolvimento </a:t>
            </a:r>
            <a:r>
              <a:rPr lang="pt-PT" dirty="0"/>
              <a:t>curriculares, com a articulação do currículo das várias disciplinas e com o património </a:t>
            </a:r>
            <a:r>
              <a:rPr lang="pt-PT" dirty="0" smtClean="0"/>
              <a:t>cultural </a:t>
            </a:r>
            <a:r>
              <a:rPr lang="pt-PT" dirty="0"/>
              <a:t>do meio e com a diversificação das metodologias de ensino e de aprendizagem, nomeadamente </a:t>
            </a:r>
            <a:r>
              <a:rPr lang="pt-PT" dirty="0" smtClean="0"/>
              <a:t>com </a:t>
            </a:r>
            <a:r>
              <a:rPr lang="pt-PT" dirty="0"/>
              <a:t>a implementação do trabalho de projeto, com a finalidade de levar os alunos a </a:t>
            </a:r>
            <a:r>
              <a:rPr lang="pt-PT" dirty="0" smtClean="0"/>
              <a:t>realizarem aprendizagens </a:t>
            </a:r>
            <a:r>
              <a:rPr lang="pt-PT" dirty="0"/>
              <a:t>significativas; </a:t>
            </a:r>
            <a:endParaRPr lang="pt-PT" dirty="0" smtClean="0"/>
          </a:p>
          <a:p>
            <a:endParaRPr lang="pt-PT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b="1" dirty="0" smtClean="0"/>
              <a:t>diversificar </a:t>
            </a:r>
            <a:r>
              <a:rPr lang="pt-PT" b="1" dirty="0"/>
              <a:t>os instrumentos de avaliação das aprendizagens </a:t>
            </a:r>
            <a:r>
              <a:rPr lang="pt-PT" dirty="0"/>
              <a:t>que </a:t>
            </a:r>
            <a:r>
              <a:rPr lang="pt-PT" dirty="0" smtClean="0"/>
              <a:t>possibilitem </a:t>
            </a:r>
            <a:r>
              <a:rPr lang="pt-PT" dirty="0"/>
              <a:t>o diagnóstico e a intervenção atempadas nas dificuldades dos alunos, no intuito de promover </a:t>
            </a:r>
            <a:r>
              <a:rPr lang="pt-PT" dirty="0" smtClean="0"/>
              <a:t>o </a:t>
            </a:r>
            <a:r>
              <a:rPr lang="pt-PT" dirty="0"/>
              <a:t>sucesso escolar (PORTUGAL, DECRETO-LEI Nº 55/2018, PREÂMBULO)</a:t>
            </a:r>
          </a:p>
        </p:txBody>
      </p:sp>
      <p:sp>
        <p:nvSpPr>
          <p:cNvPr id="3" name="Retângulo 2"/>
          <p:cNvSpPr/>
          <p:nvPr/>
        </p:nvSpPr>
        <p:spPr>
          <a:xfrm>
            <a:off x="448887" y="572043"/>
            <a:ext cx="5236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/>
              <a:t> </a:t>
            </a:r>
            <a:r>
              <a:rPr lang="pt-PT" dirty="0" smtClean="0"/>
              <a:t>A gestão </a:t>
            </a:r>
            <a:r>
              <a:rPr lang="pt-PT" dirty="0"/>
              <a:t>flexível do currículo </a:t>
            </a:r>
            <a:r>
              <a:rPr lang="pt-PT" dirty="0" smtClean="0"/>
              <a:t>pretende: </a:t>
            </a:r>
            <a:r>
              <a:rPr lang="pt-PT" dirty="0"/>
              <a:t>proporcionar </a:t>
            </a:r>
          </a:p>
        </p:txBody>
      </p:sp>
    </p:spTree>
    <p:extLst>
      <p:ext uri="{BB962C8B-B14F-4D97-AF65-F5344CB8AC3E}">
        <p14:creationId xmlns:p14="http://schemas.microsoft.com/office/powerpoint/2010/main" val="1495814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t="2839"/>
          <a:stretch/>
        </p:blipFill>
        <p:spPr>
          <a:xfrm>
            <a:off x="3824287" y="149771"/>
            <a:ext cx="4543425" cy="675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84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15030" y="4176193"/>
            <a:ext cx="10357806" cy="1631216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PT" sz="2000" dirty="0" smtClean="0"/>
              <a:t>Também </a:t>
            </a:r>
            <a:r>
              <a:rPr lang="pt-PT" sz="2000" dirty="0"/>
              <a:t>a extensão dos programas e a necessidade de os cumprir para que os </a:t>
            </a:r>
            <a:r>
              <a:rPr lang="pt-PT" sz="2000" dirty="0" smtClean="0"/>
              <a:t>alunos </a:t>
            </a:r>
            <a:r>
              <a:rPr lang="pt-PT" sz="2000" dirty="0"/>
              <a:t>possam realizar os testes e os exames são condicionantes a ponderar. É exigido, por isso, a </a:t>
            </a:r>
            <a:r>
              <a:rPr lang="pt-PT" sz="2000" dirty="0" smtClean="0"/>
              <a:t>reflexão </a:t>
            </a:r>
            <a:r>
              <a:rPr lang="pt-PT" sz="2000" dirty="0"/>
              <a:t>das escolas e dos professores para a obtenção de novas formas de organização e de trabalho </a:t>
            </a:r>
            <a:r>
              <a:rPr lang="pt-PT" sz="2000" dirty="0" smtClean="0"/>
              <a:t>curricular </a:t>
            </a:r>
            <a:r>
              <a:rPr lang="pt-PT" sz="2000" dirty="0"/>
              <a:t>e pedagógico que possibilite que a flexibilidade curricular se torne numa realidade na escola </a:t>
            </a:r>
            <a:r>
              <a:rPr lang="pt-PT" sz="2000" dirty="0" smtClean="0"/>
              <a:t>profícua </a:t>
            </a:r>
            <a:r>
              <a:rPr lang="pt-PT" sz="2000" dirty="0"/>
              <a:t>para os alunos.</a:t>
            </a:r>
          </a:p>
        </p:txBody>
      </p:sp>
      <p:sp>
        <p:nvSpPr>
          <p:cNvPr id="3" name="Retângulo 2"/>
          <p:cNvSpPr/>
          <p:nvPr/>
        </p:nvSpPr>
        <p:spPr>
          <a:xfrm>
            <a:off x="2135959" y="719619"/>
            <a:ext cx="672482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PT" sz="2400" b="1" dirty="0" smtClean="0">
                <a:solidFill>
                  <a:schemeClr val="accent2"/>
                </a:solidFill>
              </a:rPr>
              <a:t>DESAFIOS E CONSTRANGIMENTOS </a:t>
            </a:r>
            <a:endParaRPr lang="pt-PT" sz="2400" b="1" dirty="0">
              <a:solidFill>
                <a:schemeClr val="accent2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72972" y="1911873"/>
            <a:ext cx="10199864" cy="1323439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PT" sz="2000" dirty="0"/>
              <a:t>As mudanças na cultura e nas práticas das escolas e dos professores portugueses incitadas  pela flexibilidade curricular são desafios a vencer, tendo em conta os poucos hábitos dos professores na gestão articulada e integrada do currículo e no trabalho colaborativo e, ainda, a sua falta de formação no ensino por problemas.</a:t>
            </a:r>
          </a:p>
        </p:txBody>
      </p:sp>
    </p:spTree>
    <p:extLst>
      <p:ext uri="{BB962C8B-B14F-4D97-AF65-F5344CB8AC3E}">
        <p14:creationId xmlns:p14="http://schemas.microsoft.com/office/powerpoint/2010/main" val="233161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92425" y="561069"/>
            <a:ext cx="7946379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PT" b="1" dirty="0" smtClean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EDUCAÇÃO  COMO BEM PÚBLICO: MAIS, MELHOR, </a:t>
            </a:r>
            <a:r>
              <a:rPr lang="pt-PT" sz="2400" b="1" dirty="0" smtClean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PARA TODOS</a:t>
            </a:r>
            <a:endParaRPr lang="pt-PT" sz="2400" b="1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327093" y="1639598"/>
            <a:ext cx="9127817" cy="2031325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PT" b="1" dirty="0" smtClean="0"/>
              <a:t>O paradigma educativo excessivamente </a:t>
            </a:r>
            <a:r>
              <a:rPr lang="pt-PT" b="1" dirty="0"/>
              <a:t>centrado no conhecimento </a:t>
            </a:r>
            <a:r>
              <a:rPr lang="pt-PT" dirty="0"/>
              <a:t>que urge substituir por </a:t>
            </a:r>
            <a:r>
              <a:rPr lang="pt-PT" dirty="0" smtClean="0"/>
              <a:t>um </a:t>
            </a:r>
            <a:r>
              <a:rPr lang="pt-PT" b="1" dirty="0" smtClean="0"/>
              <a:t>novo </a:t>
            </a:r>
            <a:r>
              <a:rPr lang="pt-PT" b="1" dirty="0"/>
              <a:t>paradigma</a:t>
            </a:r>
            <a:r>
              <a:rPr lang="pt-PT" dirty="0"/>
              <a:t> focado no desenvolvimento </a:t>
            </a:r>
            <a:r>
              <a:rPr lang="pt-PT" b="1" dirty="0"/>
              <a:t>de </a:t>
            </a:r>
            <a:r>
              <a:rPr lang="pt-PT" b="1" dirty="0" smtClean="0"/>
              <a:t>competências mobilizadoras </a:t>
            </a:r>
            <a:r>
              <a:rPr lang="pt-PT" b="1" dirty="0"/>
              <a:t>de conhecimento, de capacidades e de atitudes </a:t>
            </a:r>
            <a:r>
              <a:rPr lang="pt-PT" b="1" dirty="0" smtClean="0"/>
              <a:t>adequados </a:t>
            </a:r>
            <a:r>
              <a:rPr lang="pt-PT" dirty="0" smtClean="0"/>
              <a:t>a </a:t>
            </a:r>
            <a:r>
              <a:rPr lang="pt-PT" dirty="0"/>
              <a:t>desafios contemporâneos, advindos do intenso ritmo </a:t>
            </a:r>
            <a:r>
              <a:rPr lang="pt-PT" dirty="0" smtClean="0"/>
              <a:t>de desenvolvimento </a:t>
            </a:r>
            <a:r>
              <a:rPr lang="pt-PT" dirty="0"/>
              <a:t>do conhecimento científico e tecnológico, </a:t>
            </a:r>
            <a:r>
              <a:rPr lang="pt-PT" dirty="0" smtClean="0"/>
              <a:t>do crescimento </a:t>
            </a:r>
            <a:r>
              <a:rPr lang="pt-PT" dirty="0"/>
              <a:t>exponencial da informação à escala global e da </a:t>
            </a:r>
            <a:r>
              <a:rPr lang="pt-PT" dirty="0" smtClean="0"/>
              <a:t>emergência ou </a:t>
            </a:r>
            <a:r>
              <a:rPr lang="pt-PT" dirty="0"/>
              <a:t>reconfiguração de questões essenciais, relativas à identidade, </a:t>
            </a:r>
            <a:r>
              <a:rPr lang="pt-PT" dirty="0" smtClean="0"/>
              <a:t>à segurança</a:t>
            </a:r>
            <a:r>
              <a:rPr lang="pt-PT" dirty="0"/>
              <a:t>, à sustentabilidade e à interculturalidade</a:t>
            </a:r>
            <a:r>
              <a:rPr lang="pt-PT" dirty="0" smtClean="0"/>
              <a:t>.</a:t>
            </a:r>
          </a:p>
          <a:p>
            <a:pPr algn="just"/>
            <a:endParaRPr lang="pt-PT" dirty="0"/>
          </a:p>
        </p:txBody>
      </p:sp>
      <p:sp>
        <p:nvSpPr>
          <p:cNvPr id="4" name="Retângulo 3"/>
          <p:cNvSpPr/>
          <p:nvPr/>
        </p:nvSpPr>
        <p:spPr>
          <a:xfrm>
            <a:off x="1197621" y="4072936"/>
            <a:ext cx="9257289" cy="1200329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endParaRPr lang="pt-PT" dirty="0"/>
          </a:p>
          <a:p>
            <a:pPr algn="just"/>
            <a:r>
              <a:rPr lang="pt-PT" dirty="0"/>
              <a:t>A Escola tem de responder às exigências destes tempos de imprevisibilidade e de mudanças, proporcionando ambientes de aprendizagem favoráveis ao desenvolvimento de competências, </a:t>
            </a:r>
            <a:r>
              <a:rPr lang="pt-PT" dirty="0" smtClean="0"/>
              <a:t>à aquisição </a:t>
            </a:r>
            <a:r>
              <a:rPr lang="pt-PT" dirty="0"/>
              <a:t>de múltiplas literacias e à capacidade de aprendizagem ao longo da vida</a:t>
            </a:r>
          </a:p>
        </p:txBody>
      </p:sp>
      <p:sp>
        <p:nvSpPr>
          <p:cNvPr id="5" name="Retângulo 4"/>
          <p:cNvSpPr/>
          <p:nvPr/>
        </p:nvSpPr>
        <p:spPr>
          <a:xfrm>
            <a:off x="2631578" y="5675278"/>
            <a:ext cx="5462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/>
              <a:t>https://www.youtube.com/watch?v=yhOPXqyeifI&amp;t=56s</a:t>
            </a:r>
          </a:p>
        </p:txBody>
      </p:sp>
    </p:spTree>
    <p:extLst>
      <p:ext uri="{BB962C8B-B14F-4D97-AF65-F5344CB8AC3E}">
        <p14:creationId xmlns:p14="http://schemas.microsoft.com/office/powerpoint/2010/main" val="298615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953-3363-4BB2-8EC3-694095E78948}" type="slidenum">
              <a:rPr lang="pt-PT" smtClean="0"/>
              <a:pPr/>
              <a:t>22</a:t>
            </a:fld>
            <a:endParaRPr lang="pt-PT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b="5452"/>
          <a:stretch/>
        </p:blipFill>
        <p:spPr>
          <a:xfrm>
            <a:off x="-129472" y="0"/>
            <a:ext cx="12202790" cy="6314484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449189" y="645557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dirty="0">
                <a:solidFill>
                  <a:srgbClr val="000000"/>
                </a:solidFill>
              </a:rPr>
              <a:t>Projeto interdisciplinar para uma equipa de </a:t>
            </a:r>
            <a:r>
              <a:rPr lang="pt-PT" dirty="0" smtClean="0">
                <a:solidFill>
                  <a:srgbClr val="000000"/>
                </a:solidFill>
              </a:rPr>
              <a:t>professores</a:t>
            </a:r>
            <a:endParaRPr lang="pt-P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78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639271" y="1173969"/>
            <a:ext cx="9993664" cy="222468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PT" sz="2800" b="1" dirty="0" smtClean="0">
                <a:solidFill>
                  <a:schemeClr val="accent2"/>
                </a:solidFill>
              </a:rPr>
              <a:t> </a:t>
            </a:r>
            <a:r>
              <a:rPr lang="pt-PT" sz="2800" dirty="0" smtClean="0">
                <a:solidFill>
                  <a:schemeClr val="tx1"/>
                </a:solidFill>
              </a:rPr>
              <a:t>A </a:t>
            </a:r>
            <a:r>
              <a:rPr lang="pt-PT" sz="2800" dirty="0">
                <a:solidFill>
                  <a:schemeClr val="tx1"/>
                </a:solidFill>
              </a:rPr>
              <a:t>autonomia e flexibilidade são instrumentos que permitem às escolas melhorar a qualidade do trabalho educativo, pela possibilidade de o adequarem à sua </a:t>
            </a:r>
            <a:r>
              <a:rPr lang="pt-PT" sz="2800" dirty="0" smtClean="0">
                <a:solidFill>
                  <a:schemeClr val="tx1"/>
                </a:solidFill>
              </a:rPr>
              <a:t>realidade, tendo em conta as áreas de intervenção</a:t>
            </a:r>
            <a:r>
              <a:rPr lang="pt-PT" sz="28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pt-PT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39271" y="3775605"/>
            <a:ext cx="10058400" cy="1815882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PT" sz="2800" dirty="0"/>
              <a:t>A flexibilidade curricular constitui uma prática de autonomia das escolas e dos professores na gestão do currículo em função das necessidades dos alunos e do património cultural que têm que adquirir. </a:t>
            </a:r>
          </a:p>
        </p:txBody>
      </p:sp>
      <p:sp>
        <p:nvSpPr>
          <p:cNvPr id="7" name="Retângulo 6"/>
          <p:cNvSpPr/>
          <p:nvPr/>
        </p:nvSpPr>
        <p:spPr>
          <a:xfrm>
            <a:off x="3383319" y="153177"/>
            <a:ext cx="5625707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pt-PT" sz="2800" b="1" dirty="0">
                <a:solidFill>
                  <a:schemeClr val="accent2"/>
                </a:solidFill>
              </a:rPr>
              <a:t>Autonomia e Flexibilidade Curricular</a:t>
            </a:r>
          </a:p>
        </p:txBody>
      </p:sp>
    </p:spTree>
    <p:extLst>
      <p:ext uri="{BB962C8B-B14F-4D97-AF65-F5344CB8AC3E}">
        <p14:creationId xmlns:p14="http://schemas.microsoft.com/office/powerpoint/2010/main" val="183873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92425" y="561069"/>
            <a:ext cx="10204056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PT" sz="2400" b="1" dirty="0" smtClean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EDUCAÇÃO  COMO BEM PÚBLICO: MAIS, MELHOR, PARA TODOS</a:t>
            </a:r>
            <a:endParaRPr lang="pt-PT" sz="2400" b="1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797" y="1495630"/>
            <a:ext cx="8882642" cy="112785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534" y="2963561"/>
            <a:ext cx="8882642" cy="112176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0534" y="4364020"/>
            <a:ext cx="8882642" cy="112785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7283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arredondado 13"/>
          <p:cNvSpPr/>
          <p:nvPr/>
        </p:nvSpPr>
        <p:spPr>
          <a:xfrm>
            <a:off x="1729552" y="4333470"/>
            <a:ext cx="8796293" cy="811655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07999">
              <a:defRPr/>
            </a:pPr>
            <a:r>
              <a:rPr lang="pt-PT" sz="5362" b="1" dirty="0">
                <a:solidFill>
                  <a:schemeClr val="accent2"/>
                </a:solidFill>
              </a:rPr>
              <a:t>Aprendizagens essenciais</a:t>
            </a:r>
          </a:p>
        </p:txBody>
      </p:sp>
      <p:sp>
        <p:nvSpPr>
          <p:cNvPr id="14" name="Retângulo arredondado 15"/>
          <p:cNvSpPr/>
          <p:nvPr/>
        </p:nvSpPr>
        <p:spPr>
          <a:xfrm>
            <a:off x="1697858" y="2871764"/>
            <a:ext cx="8796293" cy="759966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07999">
              <a:defRPr/>
            </a:pPr>
            <a:endParaRPr lang="pt-PT" sz="2780" b="1" kern="0" dirty="0">
              <a:ln w="0"/>
              <a:solidFill>
                <a:srgbClr val="5B9BD5">
                  <a:lumMod val="50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</a:endParaRPr>
          </a:p>
          <a:p>
            <a:pPr algn="ctr" defTabSz="907999">
              <a:defRPr/>
            </a:pPr>
            <a:endParaRPr lang="pt-PT" sz="2780" b="1" kern="0" dirty="0">
              <a:ln w="0"/>
              <a:solidFill>
                <a:srgbClr val="5B9BD5">
                  <a:lumMod val="50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</a:endParaRPr>
          </a:p>
          <a:p>
            <a:pPr algn="ctr" defTabSz="907999">
              <a:defRPr/>
            </a:pPr>
            <a:r>
              <a:rPr lang="pt-PT" sz="3575" b="1" kern="0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Conhecimentos | Capacidades | Atitudes</a:t>
            </a:r>
          </a:p>
          <a:p>
            <a:pPr algn="ctr" defTabSz="907999">
              <a:defRPr/>
            </a:pPr>
            <a:endParaRPr lang="pt-PT" sz="2780" b="1" kern="0" dirty="0">
              <a:ln w="0"/>
              <a:solidFill>
                <a:srgbClr val="5B9BD5">
                  <a:lumMod val="50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</a:endParaRPr>
          </a:p>
          <a:p>
            <a:pPr algn="ctr" defTabSz="907999">
              <a:defRPr/>
            </a:pPr>
            <a:endParaRPr lang="pt-PT" sz="2780" b="1" kern="0" dirty="0">
              <a:ln w="0"/>
              <a:solidFill>
                <a:srgbClr val="5B9BD5">
                  <a:lumMod val="50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9" name="Retângulo 16"/>
          <p:cNvSpPr/>
          <p:nvPr/>
        </p:nvSpPr>
        <p:spPr>
          <a:xfrm rot="20453008">
            <a:off x="748053" y="829680"/>
            <a:ext cx="3249752" cy="1191948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4472C4"/>
            </a:solidFill>
            <a:prstDash val="sysDash"/>
            <a:miter lim="800000"/>
          </a:ln>
          <a:effectLst/>
        </p:spPr>
        <p:txBody>
          <a:bodyPr wrap="square">
            <a:spAutoFit/>
          </a:bodyPr>
          <a:lstStyle/>
          <a:p>
            <a:pPr algn="ctr" defTabSz="907999">
              <a:defRPr/>
            </a:pPr>
            <a:r>
              <a:rPr lang="pt-PT" sz="3575" b="1" kern="0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CONJUNTO COMUM</a:t>
            </a:r>
          </a:p>
        </p:txBody>
      </p:sp>
      <p:sp>
        <p:nvSpPr>
          <p:cNvPr id="15" name="Retângulo 16"/>
          <p:cNvSpPr/>
          <p:nvPr/>
        </p:nvSpPr>
        <p:spPr>
          <a:xfrm>
            <a:off x="5270109" y="5600571"/>
            <a:ext cx="6459857" cy="641818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4472C4"/>
            </a:solidFill>
            <a:prstDash val="sysDash"/>
            <a:miter lim="800000"/>
          </a:ln>
          <a:effectLst/>
        </p:spPr>
        <p:txBody>
          <a:bodyPr wrap="square">
            <a:spAutoFit/>
          </a:bodyPr>
          <a:lstStyle/>
          <a:p>
            <a:pPr algn="ctr" defTabSz="907999">
              <a:defRPr/>
            </a:pPr>
            <a:r>
              <a:rPr lang="pt-PT" sz="3575" b="1" i="1" kern="0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…à procura de espaço curricular</a:t>
            </a:r>
          </a:p>
        </p:txBody>
      </p:sp>
    </p:spTree>
    <p:extLst>
      <p:ext uri="{BB962C8B-B14F-4D97-AF65-F5344CB8AC3E}">
        <p14:creationId xmlns:p14="http://schemas.microsoft.com/office/powerpoint/2010/main" val="255441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789" y="874526"/>
            <a:ext cx="7517499" cy="547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54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2140" y="695343"/>
            <a:ext cx="7894026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PT" sz="3200" b="1" dirty="0" smtClean="0">
                <a:solidFill>
                  <a:schemeClr val="accent2"/>
                </a:solidFill>
                <a:cs typeface="Arial" panose="020B0604020202020204" pitchFamily="34" charset="0"/>
              </a:rPr>
              <a:t>Um currículo integrador</a:t>
            </a:r>
            <a:endParaRPr lang="pt-PT" sz="3200" b="1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505119" y="2015893"/>
            <a:ext cx="7638881" cy="3728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000" dirty="0" smtClean="0">
                <a:cs typeface="Arial" panose="020B0604020202020204" pitchFamily="34" charset="0"/>
              </a:rPr>
              <a:t>Percursos </a:t>
            </a:r>
            <a:r>
              <a:rPr lang="pt-PT" sz="2000" dirty="0">
                <a:cs typeface="Arial" panose="020B0604020202020204" pitchFamily="34" charset="0"/>
              </a:rPr>
              <a:t>formativos próprios</a:t>
            </a:r>
            <a:r>
              <a:rPr lang="pt-PT" sz="2000" dirty="0" smtClean="0">
                <a:cs typeface="Arial" panose="020B0604020202020204" pitchFamily="34" charset="0"/>
              </a:rPr>
              <a:t>;</a:t>
            </a:r>
            <a:endParaRPr lang="pt-PT" sz="2000" dirty="0"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000" dirty="0" smtClean="0">
                <a:cs typeface="Arial" panose="020B0604020202020204" pitchFamily="34" charset="0"/>
              </a:rPr>
              <a:t>Cidadania </a:t>
            </a:r>
            <a:r>
              <a:rPr lang="pt-PT" sz="2000" dirty="0">
                <a:cs typeface="Arial" panose="020B0604020202020204" pitchFamily="34" charset="0"/>
              </a:rPr>
              <a:t>e </a:t>
            </a:r>
            <a:r>
              <a:rPr lang="pt-PT" sz="2000" dirty="0" smtClean="0">
                <a:cs typeface="Arial" panose="020B0604020202020204" pitchFamily="34" charset="0"/>
              </a:rPr>
              <a:t>Desenvolvimento;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000" dirty="0" smtClean="0">
                <a:cs typeface="Arial" panose="020B0604020202020204" pitchFamily="34" charset="0"/>
              </a:rPr>
              <a:t>Certificados </a:t>
            </a:r>
            <a:r>
              <a:rPr lang="pt-PT" sz="2000" dirty="0">
                <a:cs typeface="Arial" panose="020B0604020202020204" pitchFamily="34" charset="0"/>
              </a:rPr>
              <a:t>de </a:t>
            </a:r>
            <a:r>
              <a:rPr lang="pt-PT" sz="2000" dirty="0" smtClean="0">
                <a:cs typeface="Arial" panose="020B0604020202020204" pitchFamily="34" charset="0"/>
              </a:rPr>
              <a:t>habilitações;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000" dirty="0" smtClean="0">
                <a:cs typeface="Arial" panose="020B0604020202020204" pitchFamily="34" charset="0"/>
              </a:rPr>
              <a:t>Plano </a:t>
            </a:r>
            <a:r>
              <a:rPr lang="pt-PT" sz="2000" dirty="0">
                <a:cs typeface="Arial" panose="020B0604020202020204" pitchFamily="34" charset="0"/>
              </a:rPr>
              <a:t>Curricular de </a:t>
            </a:r>
            <a:r>
              <a:rPr lang="pt-PT" sz="2000" dirty="0" smtClean="0">
                <a:cs typeface="Arial" panose="020B0604020202020204" pitchFamily="34" charset="0"/>
              </a:rPr>
              <a:t>Turma;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000" dirty="0" smtClean="0">
                <a:cs typeface="Arial" panose="020B0604020202020204" pitchFamily="34" charset="0"/>
              </a:rPr>
              <a:t>Criação </a:t>
            </a:r>
            <a:r>
              <a:rPr lang="pt-PT" sz="2000" dirty="0">
                <a:cs typeface="Arial" panose="020B0604020202020204" pitchFamily="34" charset="0"/>
              </a:rPr>
              <a:t>de novas disciplinas (oferta complementar</a:t>
            </a:r>
            <a:r>
              <a:rPr lang="pt-PT" sz="2000" dirty="0" smtClean="0">
                <a:cs typeface="Arial" panose="020B0604020202020204" pitchFamily="34" charset="0"/>
              </a:rPr>
              <a:t>);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000" dirty="0" smtClean="0">
                <a:cs typeface="Arial" panose="020B0604020202020204" pitchFamily="34" charset="0"/>
              </a:rPr>
              <a:t>Criação </a:t>
            </a:r>
            <a:r>
              <a:rPr lang="pt-PT" sz="2000" dirty="0">
                <a:cs typeface="Arial" panose="020B0604020202020204" pitchFamily="34" charset="0"/>
              </a:rPr>
              <a:t>de domínios de autonomia curricular (</a:t>
            </a:r>
            <a:r>
              <a:rPr lang="pt-PT" sz="2000" dirty="0" smtClean="0">
                <a:cs typeface="Arial" panose="020B0604020202020204" pitchFamily="34" charset="0"/>
              </a:rPr>
              <a:t>DAC);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000" dirty="0" smtClean="0">
                <a:cs typeface="Arial" panose="020B0604020202020204" pitchFamily="34" charset="0"/>
              </a:rPr>
              <a:t>Autonomia </a:t>
            </a:r>
            <a:r>
              <a:rPr lang="pt-PT" sz="2000" dirty="0">
                <a:cs typeface="Arial" panose="020B0604020202020204" pitchFamily="34" charset="0"/>
              </a:rPr>
              <a:t>de gestão até 25% do tempo</a:t>
            </a:r>
            <a:r>
              <a:rPr lang="pt-PT" sz="2000" dirty="0" smtClean="0">
                <a:cs typeface="Arial" panose="020B0604020202020204" pitchFamily="34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000" dirty="0" smtClean="0">
                <a:cs typeface="Arial" panose="020B0604020202020204" pitchFamily="34" charset="0"/>
              </a:rPr>
              <a:t> </a:t>
            </a:r>
            <a:r>
              <a:rPr lang="pt-PT" sz="2000" dirty="0">
                <a:cs typeface="Arial" panose="020B0604020202020204" pitchFamily="34" charset="0"/>
              </a:rPr>
              <a:t>Matrizes curriculares – base.</a:t>
            </a:r>
          </a:p>
        </p:txBody>
      </p:sp>
    </p:spTree>
    <p:extLst>
      <p:ext uri="{BB962C8B-B14F-4D97-AF65-F5344CB8AC3E}">
        <p14:creationId xmlns:p14="http://schemas.microsoft.com/office/powerpoint/2010/main" val="231462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97" y="817296"/>
            <a:ext cx="10126841" cy="542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90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arredondado 13"/>
          <p:cNvSpPr/>
          <p:nvPr/>
        </p:nvSpPr>
        <p:spPr>
          <a:xfrm>
            <a:off x="540221" y="464484"/>
            <a:ext cx="11154816" cy="96731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pt-PT" sz="3575" b="1" kern="0" dirty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pt-PT" sz="3575" b="1" kern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 matriz curricular-base à matriz curricular de escola</a:t>
            </a:r>
          </a:p>
          <a:p>
            <a:pPr algn="ctr"/>
            <a:endParaRPr lang="pt-PT" sz="5362" b="1" kern="0" dirty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tângulo arredondado 13"/>
          <p:cNvSpPr/>
          <p:nvPr/>
        </p:nvSpPr>
        <p:spPr>
          <a:xfrm>
            <a:off x="475486" y="1927697"/>
            <a:ext cx="11340932" cy="207681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pt-PT" sz="3178" b="1" kern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Áreas de confluência de trabalho interdisciplinar e </a:t>
            </a:r>
            <a:r>
              <a:rPr lang="pt-PT" sz="3178" b="1" kern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articulação </a:t>
            </a:r>
            <a:r>
              <a:rPr lang="pt-PT" sz="3178" b="1" kern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curricular, desenvolvidas a partir da </a:t>
            </a:r>
            <a:r>
              <a:rPr lang="pt-PT" sz="3178" b="1" kern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matriz curricular-base</a:t>
            </a:r>
            <a:r>
              <a:rPr lang="pt-PT" sz="3178" b="1" kern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tendo por referência os documentos curriculares</a:t>
            </a:r>
          </a:p>
        </p:txBody>
      </p:sp>
      <p:sp>
        <p:nvSpPr>
          <p:cNvPr id="13" name="Retângulo arredondado 13"/>
          <p:cNvSpPr/>
          <p:nvPr/>
        </p:nvSpPr>
        <p:spPr>
          <a:xfrm>
            <a:off x="661602" y="5002116"/>
            <a:ext cx="11154816" cy="67084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pt-PT" sz="3575" b="1" kern="0" dirty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pt-PT" sz="3178" b="1" kern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Combinações totais ou parciais de áreas disciplinares/disciplinas</a:t>
            </a:r>
          </a:p>
          <a:p>
            <a:pPr algn="ctr"/>
            <a:endParaRPr lang="pt-PT" sz="5362" b="1" kern="0" dirty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069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tiva">
  <a:themeElements>
    <a:clrScheme name="Retrospe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1219</Words>
  <Application>Microsoft Office PowerPoint</Application>
  <PresentationFormat>Ecrã Panorâmico</PresentationFormat>
  <Paragraphs>91</Paragraphs>
  <Slides>22</Slides>
  <Notes>4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Tema do Office</vt:lpstr>
      <vt:lpstr>Retrospetiva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Autonomia e Flexibilidade Curricular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Conta Microsoft</dc:creator>
  <cp:lastModifiedBy>Conta Microsoft</cp:lastModifiedBy>
  <cp:revision>54</cp:revision>
  <dcterms:created xsi:type="dcterms:W3CDTF">2023-01-22T18:33:23Z</dcterms:created>
  <dcterms:modified xsi:type="dcterms:W3CDTF">2025-01-15T19:44:43Z</dcterms:modified>
</cp:coreProperties>
</file>