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5" r:id="rId10"/>
    <p:sldId id="257" r:id="rId11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FCEFF-AD49-4BC4-A80D-68F3D2B9683A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225FD-F725-4D05-8FC4-3493BE0FE57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8936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Posição de Nota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5899030-7A28-4FA7-9E61-5C66E742E324}" type="slidenum">
              <a:t>6</a:t>
            </a:fld>
            <a:endParaRPr lang="pt-PT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4219308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46605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392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9320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609603" y="278526"/>
            <a:ext cx="10972800" cy="113955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 txBox="1">
            <a:spLocks noGrp="1"/>
          </p:cNvSpPr>
          <p:nvPr>
            <p:ph type="body" idx="1"/>
          </p:nvPr>
        </p:nvSpPr>
        <p:spPr>
          <a:xfrm>
            <a:off x="609603" y="1599514"/>
            <a:ext cx="5384801" cy="453114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 txBox="1">
            <a:spLocks noGrp="1"/>
          </p:cNvSpPr>
          <p:nvPr>
            <p:ph idx="2"/>
          </p:nvPr>
        </p:nvSpPr>
        <p:spPr>
          <a:xfrm>
            <a:off x="6197602" y="1599514"/>
            <a:ext cx="5384801" cy="453114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10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F42580-FE7B-4018-A305-BD1BA3E729A8}" type="datetime1">
              <a:rPr lang="pt-PT"/>
              <a:pPr lvl="0"/>
              <a:t>11/12/2023</a:t>
            </a:fld>
            <a:endParaRPr lang="pt-PT"/>
          </a:p>
        </p:txBody>
      </p:sp>
      <p:sp>
        <p:nvSpPr>
          <p:cNvPr id="6" name="Marcador de Posição do Rodapé 2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PT"/>
              <a:t>Teresa Santos e Palmira Alves</a:t>
            </a:r>
          </a:p>
        </p:txBody>
      </p:sp>
      <p:sp>
        <p:nvSpPr>
          <p:cNvPr id="7" name="Marcador de Posição do Número do Diapositivo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9E99FC-41C0-4B47-9D52-7BBD8683AB7E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359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4324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7437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377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0384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371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5295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7194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81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20A12-E3E6-420C-8039-599B8E6FBFE8}" type="datetimeFigureOut">
              <a:rPr lang="pt-PT" smtClean="0"/>
              <a:t>11/12/2023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8C643-A697-4EC1-B4DA-ACC9C2ED6B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1747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21556" y="647362"/>
            <a:ext cx="10058400" cy="1302819"/>
          </a:xfr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pt-PT" dirty="0" smtClean="0"/>
              <a:t>Aula 11– Currículo</a:t>
            </a:r>
            <a:endParaRPr lang="pt-PT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776701" y="3160078"/>
            <a:ext cx="4900637" cy="584775"/>
          </a:xfrm>
          <a:prstGeom prst="rect">
            <a:avLst/>
          </a:prstGeom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pt-PT" sz="3200" b="1" dirty="0" smtClean="0"/>
              <a:t>ARTICULAÇÃO CURRICULAR</a:t>
            </a:r>
            <a:endParaRPr lang="pt-PT" sz="3200" b="1" dirty="0"/>
          </a:p>
        </p:txBody>
      </p:sp>
    </p:spTree>
    <p:extLst>
      <p:ext uri="{BB962C8B-B14F-4D97-AF65-F5344CB8AC3E}">
        <p14:creationId xmlns:p14="http://schemas.microsoft.com/office/powerpoint/2010/main" val="284623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93431" y="1058779"/>
            <a:ext cx="5967664" cy="45243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dirty="0" smtClean="0"/>
              <a:t>TRABALHO INDIVIDUAL</a:t>
            </a:r>
          </a:p>
          <a:p>
            <a:endParaRPr lang="pt-PT" dirty="0"/>
          </a:p>
          <a:p>
            <a:r>
              <a:rPr lang="pt-PT" dirty="0" smtClean="0"/>
              <a:t> MARCAR DATA  --------------Janeiro</a:t>
            </a:r>
          </a:p>
          <a:p>
            <a:endParaRPr lang="pt-PT" dirty="0"/>
          </a:p>
          <a:p>
            <a:r>
              <a:rPr lang="pt-PT" dirty="0" smtClean="0"/>
              <a:t>Revista de Estudos Curriculares Vol. 11, nº 1, 2020 </a:t>
            </a:r>
          </a:p>
          <a:p>
            <a:r>
              <a:rPr lang="pt-PT" dirty="0" smtClean="0"/>
              <a:t>ARTICULAÇÃO CURRICULAR E A RELEVÂNCIA COMO CRITÉRIO DO ESSENCIAL PARA UMA TENTATIVA DE CLARIFICAÇÃO CONCETUAL</a:t>
            </a:r>
          </a:p>
          <a:p>
            <a:r>
              <a:rPr lang="pt-PT" dirty="0" smtClean="0"/>
              <a:t>Maria do Céu Roldão</a:t>
            </a:r>
          </a:p>
          <a:p>
            <a:endParaRPr lang="pt-PT" dirty="0"/>
          </a:p>
          <a:p>
            <a:endParaRPr lang="pt-PT" dirty="0" smtClean="0"/>
          </a:p>
          <a:p>
            <a:r>
              <a:rPr lang="pt-PT" dirty="0" smtClean="0"/>
              <a:t>CENTRO DE ESTUDOS PARA O DESENVOLVIMENTO HUMANO, UNIVERSIDADE CATÓLICA </a:t>
            </a:r>
          </a:p>
          <a:p>
            <a:r>
              <a:rPr lang="pt-PT" dirty="0" smtClean="0"/>
              <a:t>PORTUGUESA</a:t>
            </a:r>
          </a:p>
          <a:p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75977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2"/>
          <p:cNvSpPr txBox="1"/>
          <p:nvPr/>
        </p:nvSpPr>
        <p:spPr>
          <a:xfrm>
            <a:off x="470897" y="1258470"/>
            <a:ext cx="11250201" cy="15633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449583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" pitchFamily="34"/>
                <a:cs typeface=""/>
              </a:rPr>
              <a:t>Pinar (2016) entende o currículo, como meio de ligar os sujeitos ao mundo, ou seja, experimentado e vivido, criando o método “currere ressalta a experiência cotidiana do indivíduo e sua capacidade de aprender a partir da experiência” (p. 20).</a:t>
            </a:r>
          </a:p>
        </p:txBody>
      </p:sp>
      <p:sp>
        <p:nvSpPr>
          <p:cNvPr id="3" name="CaixaDeTexto 4"/>
          <p:cNvSpPr txBox="1"/>
          <p:nvPr/>
        </p:nvSpPr>
        <p:spPr>
          <a:xfrm>
            <a:off x="470897" y="3528322"/>
            <a:ext cx="11001914" cy="207120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449583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" pitchFamily="34"/>
                <a:cs typeface=""/>
              </a:rPr>
              <a:t>Morgado &amp; Silva (2018) mencionam que o currículo “seja visto não apenas como um conjunto de conhecimentos estáticos a transmitir aos estudantes, mas sim como uma série de aprendizagens que devem ser concretizadas na escola, abrangendo não só conhecimentos, mas também valores, capacidades, atitudes e competências” (p. 48).</a:t>
            </a:r>
          </a:p>
        </p:txBody>
      </p:sp>
      <p:sp>
        <p:nvSpPr>
          <p:cNvPr id="4" name="CaixaDeTexto 6"/>
          <p:cNvSpPr txBox="1"/>
          <p:nvPr/>
        </p:nvSpPr>
        <p:spPr>
          <a:xfrm>
            <a:off x="2286000" y="303772"/>
            <a:ext cx="7990109" cy="5232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800" b="1" i="0" u="none" strike="noStrike" kern="1200" cap="none" spc="0" baseline="0" dirty="0">
                <a:solidFill>
                  <a:srgbClr val="A50021"/>
                </a:solidFill>
                <a:uFillTx/>
                <a:latin typeface="Calibri"/>
                <a:ea typeface=""/>
                <a:cs typeface=""/>
              </a:rPr>
              <a:t>CURRÍCULO E DESENVOLVIMENTO CURRICULAR</a:t>
            </a:r>
          </a:p>
        </p:txBody>
      </p:sp>
    </p:spTree>
    <p:extLst>
      <p:ext uri="{BB962C8B-B14F-4D97-AF65-F5344CB8AC3E}">
        <p14:creationId xmlns:p14="http://schemas.microsoft.com/office/powerpoint/2010/main" val="416912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2"/>
          <p:cNvSpPr txBox="1"/>
          <p:nvPr/>
        </p:nvSpPr>
        <p:spPr>
          <a:xfrm>
            <a:off x="803949" y="1569348"/>
            <a:ext cx="10736491" cy="212365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Em Portugal as aprendizagens essenciais emanados pelo Ministério da Educação (ME), orientadas por diretrizes enunciadas em organismos supranacionais, onde as decisões, estão subordinadas a uma agenda dupla global, delineada por organizações transnacionais, como a Organização para a Cooperação e </a:t>
            </a:r>
            <a:r>
              <a:rPr lang="pt-PT" sz="2200" b="0" i="0" u="none" strike="noStrike" kern="0" cap="none" spc="0" baseline="0" dirty="0" err="1" smtClean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Desenvlvimento</a:t>
            </a:r>
            <a:r>
              <a:rPr lang="pt-PT" sz="2200" b="0" i="0" u="none" strike="noStrike" kern="0" cap="none" spc="0" baseline="0" dirty="0" smtClean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 </a:t>
            </a:r>
            <a:r>
              <a:rPr lang="pt-PT" sz="2200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Económico (OCDE), e europeia, devido ao efeito direto da União Europeia sobre as políticas dos Estados-membros, em geral, e da educação, em particular (Seabra, Morgado &amp; Pacheco, 2012).  </a:t>
            </a:r>
          </a:p>
        </p:txBody>
      </p:sp>
      <p:sp>
        <p:nvSpPr>
          <p:cNvPr id="3" name="CaixaDeTexto 4"/>
          <p:cNvSpPr txBox="1"/>
          <p:nvPr/>
        </p:nvSpPr>
        <p:spPr>
          <a:xfrm>
            <a:off x="1817909" y="323103"/>
            <a:ext cx="8708571" cy="5232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800" b="1" i="0" u="none" strike="noStrike" kern="1200" cap="none" spc="0" baseline="0" dirty="0" smtClean="0">
                <a:solidFill>
                  <a:srgbClr val="A50021"/>
                </a:solidFill>
                <a:uFillTx/>
                <a:latin typeface="Calibri"/>
                <a:ea typeface=""/>
                <a:cs typeface=""/>
              </a:rPr>
              <a:t>Gestão</a:t>
            </a:r>
            <a:r>
              <a:rPr lang="pt-PT" sz="2800" b="1" i="0" u="none" strike="noStrike" kern="0" cap="none" spc="0" baseline="0" dirty="0" smtClean="0">
                <a:solidFill>
                  <a:srgbClr val="A50021"/>
                </a:solidFill>
                <a:uFillTx/>
                <a:latin typeface="Calibri"/>
                <a:ea typeface=""/>
                <a:cs typeface=""/>
              </a:rPr>
              <a:t> e níveis de decisão </a:t>
            </a:r>
            <a:r>
              <a:rPr lang="pt-PT" sz="2800" b="1" i="0" u="none" strike="noStrike" kern="1200" cap="none" spc="0" baseline="0" dirty="0" smtClean="0">
                <a:solidFill>
                  <a:srgbClr val="A50021"/>
                </a:solidFill>
                <a:uFillTx/>
                <a:latin typeface="Calibri"/>
                <a:ea typeface=""/>
                <a:cs typeface=""/>
              </a:rPr>
              <a:t>curricular</a:t>
            </a:r>
            <a:endParaRPr lang="pt-PT" sz="2800" b="1" i="0" u="none" strike="noStrike" kern="1200" cap="none" spc="0" baseline="0" dirty="0">
              <a:solidFill>
                <a:srgbClr val="A50021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CaixaDeTexto 5"/>
          <p:cNvSpPr txBox="1"/>
          <p:nvPr/>
        </p:nvSpPr>
        <p:spPr>
          <a:xfrm>
            <a:off x="770830" y="4501920"/>
            <a:ext cx="3537319" cy="6463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 </a:t>
            </a:r>
            <a:r>
              <a:rPr lang="pt-P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IMPACTO DAS INSTITUIÇÕES TRANSNACIONAIS EM PORTUGAL</a:t>
            </a:r>
            <a:endParaRPr lang="pt-PT" sz="1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tângulo 7"/>
          <p:cNvSpPr/>
          <p:nvPr/>
        </p:nvSpPr>
        <p:spPr>
          <a:xfrm>
            <a:off x="6225600" y="3953673"/>
            <a:ext cx="3858438" cy="3693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 avaliação externa das escolas</a:t>
            </a:r>
          </a:p>
        </p:txBody>
      </p:sp>
      <p:sp>
        <p:nvSpPr>
          <p:cNvPr id="7" name="Retângulo 8"/>
          <p:cNvSpPr/>
          <p:nvPr/>
        </p:nvSpPr>
        <p:spPr>
          <a:xfrm>
            <a:off x="6402930" y="5443450"/>
            <a:ext cx="4043284" cy="3693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 Avaliação de desempenho dos docentes </a:t>
            </a:r>
          </a:p>
        </p:txBody>
      </p:sp>
      <p:cxnSp>
        <p:nvCxnSpPr>
          <p:cNvPr id="8" name="Conexão reta unidirecional 10"/>
          <p:cNvCxnSpPr/>
          <p:nvPr/>
        </p:nvCxnSpPr>
        <p:spPr>
          <a:xfrm flipV="1">
            <a:off x="4308149" y="4194032"/>
            <a:ext cx="1917451" cy="615766"/>
          </a:xfrm>
          <a:prstGeom prst="straightConnector1">
            <a:avLst/>
          </a:prstGeom>
          <a:noFill/>
          <a:ln w="6345" cap="flat">
            <a:solidFill>
              <a:srgbClr val="5B9BD5"/>
            </a:solidFill>
            <a:prstDash val="solid"/>
            <a:miter/>
            <a:tailEnd type="arrow"/>
          </a:ln>
        </p:spPr>
      </p:cxnSp>
      <p:cxnSp>
        <p:nvCxnSpPr>
          <p:cNvPr id="9" name="Conexão reta unidirecional 12"/>
          <p:cNvCxnSpPr>
            <a:endCxn id="7" idx="1"/>
          </p:cNvCxnSpPr>
          <p:nvPr/>
        </p:nvCxnSpPr>
        <p:spPr>
          <a:xfrm>
            <a:off x="4308149" y="4953003"/>
            <a:ext cx="2094781" cy="675110"/>
          </a:xfrm>
          <a:prstGeom prst="straightConnector1">
            <a:avLst/>
          </a:prstGeom>
          <a:noFill/>
          <a:ln w="6345" cap="flat">
            <a:solidFill>
              <a:srgbClr val="5B9BD5"/>
            </a:solidFill>
            <a:prstDash val="solid"/>
            <a:miter/>
            <a:tailEnd type="arrow"/>
          </a:ln>
        </p:spPr>
      </p:cxnSp>
    </p:spTree>
    <p:extLst>
      <p:ext uri="{BB962C8B-B14F-4D97-AF65-F5344CB8AC3E}">
        <p14:creationId xmlns:p14="http://schemas.microsoft.com/office/powerpoint/2010/main" val="392374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45139" y="5219888"/>
            <a:ext cx="10613879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 </a:t>
            </a:r>
          </a:p>
        </p:txBody>
      </p:sp>
      <p:sp>
        <p:nvSpPr>
          <p:cNvPr id="3" name="Retângulo 2"/>
          <p:cNvSpPr/>
          <p:nvPr/>
        </p:nvSpPr>
        <p:spPr>
          <a:xfrm>
            <a:off x="1649339" y="405362"/>
            <a:ext cx="8614160" cy="3693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 ENQUADRAMENTO NORMATIVO DA AUTONOMIA E FLEXIBILIDADE CURRICULAR</a:t>
            </a:r>
          </a:p>
        </p:txBody>
      </p:sp>
      <p:sp>
        <p:nvSpPr>
          <p:cNvPr id="4" name="Retângulo 3"/>
          <p:cNvSpPr/>
          <p:nvPr/>
        </p:nvSpPr>
        <p:spPr>
          <a:xfrm>
            <a:off x="888760" y="1350413"/>
            <a:ext cx="10075490" cy="147733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 discussão em torno dos conceitos de autonomia da escola e da gestão flexível do currículo surgiram com intenção de combater o insucesso e o abandono escolar. </a:t>
            </a:r>
            <a:r>
              <a:rPr lang="pt-PT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Pelo Despacho nº 48/97 (2ª série), lançou o projeto flexível do currículo, necessidade de uma gestão curricular flexível, adequada </a:t>
            </a:r>
            <a:r>
              <a: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aos contextos específicos de cada escola.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Retângulo 5"/>
          <p:cNvSpPr/>
          <p:nvPr/>
        </p:nvSpPr>
        <p:spPr>
          <a:xfrm>
            <a:off x="982769" y="2875376"/>
            <a:ext cx="10310500" cy="923333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Em 1998, é aprovado o Decreto-Lei n.º 115-A/98, o regime de autonomia, administração e gestão dos estabelecimentos públicos da educação pré-escolar e dos ensinos básico e secundário, bem como dos respetivos agrupamentos</a:t>
            </a:r>
          </a:p>
        </p:txBody>
      </p:sp>
      <p:sp>
        <p:nvSpPr>
          <p:cNvPr id="6" name="Retângulo 6"/>
          <p:cNvSpPr/>
          <p:nvPr/>
        </p:nvSpPr>
        <p:spPr>
          <a:xfrm>
            <a:off x="1145139" y="4481227"/>
            <a:ext cx="10408779" cy="923333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 nível da autonomia assistimos às alterações introduzidas ao Decreto-lei n.º 75/2008, regime de autonomia, administração e gestão dos estabelecimentos públicos da educação pré-escolar e dos ensinos básico e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Secundário. Posteriormente  republicado pelo Decreto-lei 224/2009.</a:t>
            </a:r>
          </a:p>
        </p:txBody>
      </p:sp>
    </p:spTree>
    <p:extLst>
      <p:ext uri="{BB962C8B-B14F-4D97-AF65-F5344CB8AC3E}">
        <p14:creationId xmlns:p14="http://schemas.microsoft.com/office/powerpoint/2010/main" val="314154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15523" y="3925555"/>
            <a:ext cx="10613879" cy="147733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 Atendendo ao Decreto-Lei nº55/2018, e “após amplo debate nacional que envolveu professores, académicos, famílias, parceiros sociais e alunos, foi aprovado o Perfil dos Alunos à Saída da Escolaridade Obrigatória.” Este decreto concedeu a "faculdade à escola para gerir o currículo dos ensinos básico e secundário, partindo das matrizes curriculares-base”.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8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649339" y="405362"/>
            <a:ext cx="8614160" cy="3693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 ENQUADRAMENTO NORMATIVO DA AUTONOMIA E FLEXIBILIDADE CURRICULAR</a:t>
            </a:r>
          </a:p>
        </p:txBody>
      </p:sp>
      <p:sp>
        <p:nvSpPr>
          <p:cNvPr id="4" name="Retângulo 7"/>
          <p:cNvSpPr/>
          <p:nvPr/>
        </p:nvSpPr>
        <p:spPr>
          <a:xfrm>
            <a:off x="885916" y="1209870"/>
            <a:ext cx="10873102" cy="923333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Quanto às orientações do currículo, surge nova alteração com Decreto-Lei n.º 139/2012, estabelece os princípios orientadores da organização e da gestão dos currículos, da avaliação dos conhecimentos e capacidades a adquirir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e a desenvolver pelos alunos dos ensinos básico e secundário. </a:t>
            </a:r>
          </a:p>
        </p:txBody>
      </p:sp>
      <p:sp>
        <p:nvSpPr>
          <p:cNvPr id="5" name="Retângulo 9"/>
          <p:cNvSpPr/>
          <p:nvPr/>
        </p:nvSpPr>
        <p:spPr>
          <a:xfrm>
            <a:off x="885916" y="2602812"/>
            <a:ext cx="10539676" cy="64633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Passados 20 anos, do “Projecto de Gestão Flexível do Currículo surge o projeto piloto (Despacho n.º5908/2017) que mais tarde é publicado o Decreto-Lei nº 55/2018, no âmbito da autonomia e flexibilidade curricular,”.</a:t>
            </a:r>
          </a:p>
        </p:txBody>
      </p:sp>
    </p:spTree>
    <p:extLst>
      <p:ext uri="{BB962C8B-B14F-4D97-AF65-F5344CB8AC3E}">
        <p14:creationId xmlns:p14="http://schemas.microsoft.com/office/powerpoint/2010/main" val="43645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2"/>
          <p:cNvSpPr txBox="1"/>
          <p:nvPr/>
        </p:nvSpPr>
        <p:spPr>
          <a:xfrm>
            <a:off x="727752" y="1364248"/>
            <a:ext cx="10736491" cy="246221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Este decreto concedeu a "faculdade à escola para gerir o currículo dos ensinos básico e secundário, partindo das matrizes curriculares-base”. 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2200" b="0" i="0" u="none" strike="noStrike" kern="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Os autores (Roldão &amp; Almeida, 2018; Lopes &amp; Chaves, 2018; Ferreira &amp; Machado, 2015; Morgado &amp; Tomaz, 2009) defendem um currículo abrangente e integrador das aprendizagens, onde a articulação curricular é um instrumento de interligação de conteúdos provenientes de diferentes disciplinas e áreas disciplinares.</a:t>
            </a:r>
          </a:p>
        </p:txBody>
      </p:sp>
      <p:sp>
        <p:nvSpPr>
          <p:cNvPr id="3" name="CaixaDeTexto 4"/>
          <p:cNvSpPr txBox="1"/>
          <p:nvPr/>
        </p:nvSpPr>
        <p:spPr>
          <a:xfrm>
            <a:off x="1817909" y="323103"/>
            <a:ext cx="8708571" cy="5232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800" b="1" i="0" u="none" strike="noStrike" kern="1200" cap="none" spc="0" baseline="0" dirty="0">
                <a:solidFill>
                  <a:srgbClr val="A50021"/>
                </a:solidFill>
                <a:uFillTx/>
                <a:latin typeface="Calibri"/>
                <a:ea typeface=""/>
                <a:cs typeface=""/>
              </a:rPr>
              <a:t>GESTÃO</a:t>
            </a:r>
            <a:r>
              <a:rPr lang="pt-PT" sz="2800" b="1" i="0" u="none" strike="noStrike" kern="0" cap="none" spc="0" baseline="0" dirty="0">
                <a:solidFill>
                  <a:srgbClr val="A50021"/>
                </a:solidFill>
                <a:uFillTx/>
                <a:latin typeface="Calibri"/>
                <a:ea typeface=""/>
                <a:cs typeface=""/>
              </a:rPr>
              <a:t> E NÍVEIS DE DECISÃO </a:t>
            </a:r>
            <a:r>
              <a:rPr lang="pt-PT" sz="2800" b="1" i="0" u="none" strike="noStrike" kern="1200" cap="none" spc="0" baseline="0" dirty="0">
                <a:solidFill>
                  <a:srgbClr val="A50021"/>
                </a:solidFill>
                <a:uFillTx/>
                <a:latin typeface="Calibri"/>
                <a:ea typeface=""/>
                <a:cs typeface=""/>
              </a:rPr>
              <a:t>CURRICULAR</a:t>
            </a:r>
          </a:p>
        </p:txBody>
      </p:sp>
      <p:sp>
        <p:nvSpPr>
          <p:cNvPr id="5" name="Retângulo 5"/>
          <p:cNvSpPr/>
          <p:nvPr/>
        </p:nvSpPr>
        <p:spPr>
          <a:xfrm>
            <a:off x="888760" y="4100754"/>
            <a:ext cx="10203679" cy="17543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Salientamos que a Autonomia e Flexibilidade Curricular (AFC) de 2018 dá continuidade às preocupações relativas ao currículo de 1996 e início de 2000 (conceito de gestão curricular; autonomia e flexibilização curriculares; trabalho de colaboração dos professores…). Como evidenciam Roldão &amp; Almeida (2018, p. 5), “é indicativo da dificuldade do sistema e das escolas se reorientarem, no sentido da efetiva e desde então normativamente proclamada autonomia, o que faz com que os problemas então identificados se mantenham essencialmente os mesmos”. </a:t>
            </a:r>
          </a:p>
        </p:txBody>
      </p:sp>
    </p:spTree>
    <p:extLst>
      <p:ext uri="{BB962C8B-B14F-4D97-AF65-F5344CB8AC3E}">
        <p14:creationId xmlns:p14="http://schemas.microsoft.com/office/powerpoint/2010/main" val="1927936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Grp="1"/>
          </p:cNvSpPr>
          <p:nvPr>
            <p:ph type="body" idx="1"/>
          </p:nvPr>
        </p:nvSpPr>
        <p:spPr>
          <a:xfrm>
            <a:off x="2486363" y="1445126"/>
            <a:ext cx="7290904" cy="4798533"/>
          </a:xfrm>
        </p:spPr>
        <p:txBody>
          <a:bodyPr/>
          <a:lstStyle/>
          <a:p>
            <a:pPr marL="0" lvl="0" indent="0" algn="just">
              <a:buNone/>
            </a:pPr>
            <a:endParaRPr lang="pt-PT" sz="2005">
              <a:latin typeface="Calibri" pitchFamily="34"/>
              <a:ea typeface="ＭＳ Ｐゴシック" pitchFamily="34"/>
            </a:endParaRPr>
          </a:p>
          <a:p>
            <a:pPr marL="0" lvl="0" indent="0" algn="just">
              <a:buNone/>
            </a:pPr>
            <a:endParaRPr lang="pt-PT" sz="2005">
              <a:latin typeface="Calibri" pitchFamily="34"/>
              <a:ea typeface="ＭＳ Ｐゴシック" pitchFamily="34"/>
            </a:endParaRPr>
          </a:p>
          <a:p>
            <a:pPr marL="0" lvl="0" indent="0" algn="just">
              <a:buNone/>
            </a:pPr>
            <a:endParaRPr lang="pt-PT" sz="2005">
              <a:latin typeface="Calibri" pitchFamily="34"/>
              <a:ea typeface="ＭＳ Ｐゴシック" pitchFamily="34"/>
            </a:endParaRPr>
          </a:p>
          <a:p>
            <a:pPr marL="0" lvl="0" indent="0" algn="just">
              <a:buNone/>
            </a:pPr>
            <a:endParaRPr lang="pt-PT" sz="2005">
              <a:latin typeface="Calibri" pitchFamily="34"/>
              <a:ea typeface="ＭＳ Ｐゴシック" pitchFamily="34"/>
            </a:endParaRPr>
          </a:p>
          <a:p>
            <a:pPr marL="0" lvl="0" indent="0" algn="just">
              <a:buNone/>
            </a:pPr>
            <a:endParaRPr lang="pt-PT" sz="2005">
              <a:latin typeface="Calibri" pitchFamily="34"/>
              <a:ea typeface="ＭＳ Ｐゴシック" pitchFamily="34"/>
            </a:endParaRPr>
          </a:p>
        </p:txBody>
      </p:sp>
      <p:sp>
        <p:nvSpPr>
          <p:cNvPr id="3" name="Rectangle 5"/>
          <p:cNvSpPr/>
          <p:nvPr/>
        </p:nvSpPr>
        <p:spPr>
          <a:xfrm>
            <a:off x="6096003" y="727341"/>
            <a:ext cx="1335316" cy="24668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003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ＭＳ Ｐゴシック" pitchFamily="34"/>
                <a:cs typeface=""/>
              </a:rPr>
              <a:t>:</a:t>
            </a:r>
            <a:endParaRPr lang="pt-PT" sz="1805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ＭＳ Ｐゴシック" pitchFamily="34"/>
              <a:cs typeface="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2486363" y="204121"/>
            <a:ext cx="7435736" cy="5232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8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800" b="1" i="0" u="none" strike="noStrike" kern="1200" cap="none" spc="0" baseline="0" dirty="0">
                <a:solidFill>
                  <a:srgbClr val="A50021"/>
                </a:solidFill>
                <a:uFillTx/>
                <a:latin typeface="Arial" pitchFamily="34"/>
                <a:ea typeface="ＭＳ Ｐゴシック" pitchFamily="34"/>
                <a:cs typeface=""/>
              </a:rPr>
              <a:t>ARTICULAÇÃO CURRICULAR</a:t>
            </a:r>
          </a:p>
        </p:txBody>
      </p:sp>
      <p:sp>
        <p:nvSpPr>
          <p:cNvPr id="5" name="Retângulo 3"/>
          <p:cNvSpPr/>
          <p:nvPr/>
        </p:nvSpPr>
        <p:spPr>
          <a:xfrm>
            <a:off x="429987" y="1266764"/>
            <a:ext cx="11332031" cy="515525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“o conceito de articulação curricular, enquanto pressuposto nuclear do processo de desenvolvimento do currículo, é visto como uma interligação de saberes oriundos de distintos campos do conhecimento com vista a facilitar a aquisição, por parte do aluno, de um conhecimento global, integrador e integrado.” (Morgado &amp; Tomás, 2010, p.3). 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“referimos a uma interligação sequencial de conteúdos, procedimentos e atitudes, podendo esta verificar-se tanto ao nível de um mesmo ano de escolaridade, como de anos de escolaridade subsequentes”. (Morgado &amp; Tomás, 2010, p.3). 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1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1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“não é difícil o consenso sobre a necessidade de articular a Educação Pré-escolar com o 1º Ciclo do Ensino Básico, difícil é definir os objetivos e os modos dessa articulação” (Ribeiro, 2002, p.9).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1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1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 articulação vertical vai ao encontro do estabelecido na Circular nº 17/DSDC/DEPEB/2007, no seu ponto nº 5 – Articulação entre Educação Pré-Escolar e o 1º Ciclo do Ensino Básico – onde se assegura que “o processo educativo dos alunos seja sequencial e progressivo”.</a:t>
            </a:r>
          </a:p>
        </p:txBody>
      </p:sp>
    </p:spTree>
    <p:extLst>
      <p:ext uri="{BB962C8B-B14F-4D97-AF65-F5344CB8AC3E}">
        <p14:creationId xmlns:p14="http://schemas.microsoft.com/office/powerpoint/2010/main" val="422168084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/>
          <p:nvPr/>
        </p:nvSpPr>
        <p:spPr>
          <a:xfrm>
            <a:off x="6096003" y="727341"/>
            <a:ext cx="1335316" cy="24668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003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ＭＳ Ｐゴシック" pitchFamily="34"/>
                <a:cs typeface=""/>
              </a:rPr>
              <a:t>:</a:t>
            </a:r>
            <a:endParaRPr lang="pt-PT" sz="1805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ＭＳ Ｐゴシック" pitchFamily="34"/>
              <a:cs typeface=""/>
            </a:endParaRPr>
          </a:p>
        </p:txBody>
      </p:sp>
      <p:sp>
        <p:nvSpPr>
          <p:cNvPr id="3" name="Rectângulo 3"/>
          <p:cNvSpPr/>
          <p:nvPr/>
        </p:nvSpPr>
        <p:spPr>
          <a:xfrm>
            <a:off x="3080659" y="158182"/>
            <a:ext cx="6787234" cy="4616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8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400" b="1" i="0" u="none" strike="noStrike" kern="1200" cap="none" spc="0" baseline="0" dirty="0">
                <a:solidFill>
                  <a:srgbClr val="A50021"/>
                </a:solidFill>
                <a:uFillTx/>
                <a:latin typeface="Calibri"/>
                <a:ea typeface="ＭＳ Ｐゴシック" pitchFamily="34"/>
                <a:cs typeface=""/>
              </a:rPr>
              <a:t>MODALIDADES DE ARTICULAÇÃO CURRICULAR</a:t>
            </a:r>
            <a:endParaRPr lang="pt-PT" sz="2400" b="1" i="0" u="none" strike="noStrike" kern="1200" cap="none" spc="0" baseline="0" dirty="0">
              <a:solidFill>
                <a:srgbClr val="A50021"/>
              </a:solidFill>
              <a:uFillTx/>
              <a:latin typeface="Calibri"/>
              <a:ea typeface="ＭＳ Ｐゴシック" pitchFamily="34"/>
              <a:cs typeface="Arial" pitchFamily="34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05540" y="974028"/>
            <a:ext cx="10813237" cy="286231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 espontânea, a regulamentada e a efetiva (Serra, 2002, pp.88-90). 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800" b="1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articulação espontânea - surge “de forma natural”, fruto da partilha de espaços e proximidade dos docentes de ambos os ciclos, envolvendo pequenos projetos comuns;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8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articulação regulamentada -  inscreve-se nos normativos "institucionalização de mecanismos que garantam a articulação sequencial com o ensino primário”;</a:t>
            </a:r>
          </a:p>
          <a:p>
            <a:pPr marL="286490" marR="0" lvl="0" indent="-28649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8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articulação efetiva -  como os professores veem a necessidade de procederem ao trabalho colaborativo tendo em conta o contexto onde se insere.</a:t>
            </a:r>
          </a:p>
        </p:txBody>
      </p:sp>
      <p:sp>
        <p:nvSpPr>
          <p:cNvPr id="6" name="Chaveta à esquerda 12"/>
          <p:cNvSpPr/>
          <p:nvPr/>
        </p:nvSpPr>
        <p:spPr>
          <a:xfrm>
            <a:off x="2971800" y="4407737"/>
            <a:ext cx="979715" cy="172681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+- 0 0 5400000"/>
              <a:gd name="f9" fmla="val 32777"/>
              <a:gd name="f10" fmla="val 50000"/>
              <a:gd name="f11" fmla="+- 0 0 -180"/>
              <a:gd name="f12" fmla="+- 0 0 -270"/>
              <a:gd name="f13" fmla="+- 0 0 -360"/>
              <a:gd name="f14" fmla="abs f3"/>
              <a:gd name="f15" fmla="abs f4"/>
              <a:gd name="f16" fmla="abs f5"/>
              <a:gd name="f17" fmla="+- 2700000 f1 0"/>
              <a:gd name="f18" fmla="*/ f11 f0 1"/>
              <a:gd name="f19" fmla="*/ f12 f0 1"/>
              <a:gd name="f20" fmla="*/ f13 f0 1"/>
              <a:gd name="f21" fmla="?: f14 f3 1"/>
              <a:gd name="f22" fmla="?: f15 f4 1"/>
              <a:gd name="f23" fmla="?: f16 f5 1"/>
              <a:gd name="f24" fmla="+- f17 0 f1"/>
              <a:gd name="f25" fmla="*/ f18 1 f2"/>
              <a:gd name="f26" fmla="*/ f19 1 f2"/>
              <a:gd name="f27" fmla="*/ f20 1 f2"/>
              <a:gd name="f28" fmla="*/ f21 1 21600"/>
              <a:gd name="f29" fmla="*/ f22 1 21600"/>
              <a:gd name="f30" fmla="*/ 21600 f21 1"/>
              <a:gd name="f31" fmla="*/ 21600 f22 1"/>
              <a:gd name="f32" fmla="+- f24 f1 0"/>
              <a:gd name="f33" fmla="+- f25 0 f1"/>
              <a:gd name="f34" fmla="+- f26 0 f1"/>
              <a:gd name="f35" fmla="+- f27 0 f1"/>
              <a:gd name="f36" fmla="min f29 f28"/>
              <a:gd name="f37" fmla="*/ f30 1 f23"/>
              <a:gd name="f38" fmla="*/ f31 1 f23"/>
              <a:gd name="f39" fmla="*/ f32 f7 1"/>
              <a:gd name="f40" fmla="val f37"/>
              <a:gd name="f41" fmla="val f38"/>
              <a:gd name="f42" fmla="*/ f39 1 f0"/>
              <a:gd name="f43" fmla="*/ f6 f36 1"/>
              <a:gd name="f44" fmla="+- f41 0 f6"/>
              <a:gd name="f45" fmla="+- f40 0 f6"/>
              <a:gd name="f46" fmla="+- 0 0 f42"/>
              <a:gd name="f47" fmla="*/ f40 f36 1"/>
              <a:gd name="f48" fmla="*/ f41 f36 1"/>
              <a:gd name="f49" fmla="*/ f45 1 2"/>
              <a:gd name="f50" fmla="min f45 f44"/>
              <a:gd name="f51" fmla="*/ f44 f10 1"/>
              <a:gd name="f52" fmla="+- 0 0 f46"/>
              <a:gd name="f53" fmla="+- f6 f49 0"/>
              <a:gd name="f54" fmla="*/ f50 f9 1"/>
              <a:gd name="f55" fmla="*/ f51 1 100000"/>
              <a:gd name="f56" fmla="*/ f52 f0 1"/>
              <a:gd name="f57" fmla="*/ f49 f36 1"/>
              <a:gd name="f58" fmla="*/ f54 1 100000"/>
              <a:gd name="f59" fmla="*/ f56 1 f7"/>
              <a:gd name="f60" fmla="*/ f53 f36 1"/>
              <a:gd name="f61" fmla="*/ f55 f36 1"/>
              <a:gd name="f62" fmla="+- f55 f58 0"/>
              <a:gd name="f63" fmla="+- f59 0 f1"/>
              <a:gd name="f64" fmla="*/ f58 f36 1"/>
              <a:gd name="f65" fmla="cos 1 f63"/>
              <a:gd name="f66" fmla="sin 1 f63"/>
              <a:gd name="f67" fmla="*/ f62 f36 1"/>
              <a:gd name="f68" fmla="+- 0 0 f65"/>
              <a:gd name="f69" fmla="+- 0 0 f66"/>
              <a:gd name="f70" fmla="+- 0 0 f68"/>
              <a:gd name="f71" fmla="+- 0 0 f69"/>
              <a:gd name="f72" fmla="val f70"/>
              <a:gd name="f73" fmla="val f71"/>
              <a:gd name="f74" fmla="*/ f72 f49 1"/>
              <a:gd name="f75" fmla="*/ f73 f58 1"/>
              <a:gd name="f76" fmla="+- f40 0 f74"/>
              <a:gd name="f77" fmla="+- f58 0 f75"/>
              <a:gd name="f78" fmla="+- f41 f75 0"/>
              <a:gd name="f79" fmla="+- f78 0 f58"/>
              <a:gd name="f80" fmla="*/ f76 f36 1"/>
              <a:gd name="f81" fmla="*/ f77 f36 1"/>
              <a:gd name="f82" fmla="*/ f79 f3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3">
                <a:pos x="f47" y="f43"/>
              </a:cxn>
              <a:cxn ang="f34">
                <a:pos x="f43" y="f61"/>
              </a:cxn>
              <a:cxn ang="f35">
                <a:pos x="f47" y="f48"/>
              </a:cxn>
            </a:cxnLst>
            <a:rect l="f80" t="f81" r="f47" b="f82"/>
            <a:pathLst>
              <a:path stroke="0">
                <a:moveTo>
                  <a:pt x="f47" y="f48"/>
                </a:moveTo>
                <a:arcTo wR="f57" hR="f64" stAng="f1" swAng="f1"/>
                <a:lnTo>
                  <a:pt x="f60" y="f67"/>
                </a:lnTo>
                <a:arcTo wR="f57" hR="f64" stAng="f6" swAng="f8"/>
                <a:arcTo wR="f57" hR="f64" stAng="f1" swAng="f8"/>
                <a:lnTo>
                  <a:pt x="f60" y="f64"/>
                </a:lnTo>
                <a:arcTo wR="f57" hR="f64" stAng="f0" swAng="f1"/>
                <a:close/>
              </a:path>
              <a:path fill="none">
                <a:moveTo>
                  <a:pt x="f47" y="f48"/>
                </a:moveTo>
                <a:arcTo wR="f57" hR="f64" stAng="f1" swAng="f1"/>
                <a:lnTo>
                  <a:pt x="f60" y="f67"/>
                </a:lnTo>
                <a:arcTo wR="f57" hR="f64" stAng="f6" swAng="f8"/>
                <a:arcTo wR="f57" hR="f64" stAng="f1" swAng="f8"/>
                <a:lnTo>
                  <a:pt x="f60" y="f64"/>
                </a:lnTo>
                <a:arcTo wR="f57" hR="f64" stAng="f0" swAng="f1"/>
              </a:path>
            </a:pathLst>
          </a:custGeom>
          <a:noFill/>
          <a:ln w="25402" cap="flat">
            <a:solidFill>
              <a:srgbClr val="C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8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CaixaDeTexto 13"/>
          <p:cNvSpPr txBox="1"/>
          <p:nvPr/>
        </p:nvSpPr>
        <p:spPr>
          <a:xfrm>
            <a:off x="1121228" y="4947973"/>
            <a:ext cx="1959431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C00000"/>
                </a:solidFill>
                <a:uFillTx/>
                <a:latin typeface="Calibri"/>
                <a:ea typeface=""/>
                <a:cs typeface=""/>
              </a:rPr>
              <a:t>Articulação curricular efetiva</a:t>
            </a:r>
          </a:p>
        </p:txBody>
      </p:sp>
      <p:sp>
        <p:nvSpPr>
          <p:cNvPr id="8" name="CaixaDeTexto 19"/>
          <p:cNvSpPr txBox="1"/>
          <p:nvPr/>
        </p:nvSpPr>
        <p:spPr>
          <a:xfrm>
            <a:off x="3976204" y="4349261"/>
            <a:ext cx="329837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articulação curricular ativa</a:t>
            </a:r>
          </a:p>
        </p:txBody>
      </p:sp>
      <p:sp>
        <p:nvSpPr>
          <p:cNvPr id="9" name="CaixaDeTexto 21"/>
          <p:cNvSpPr txBox="1"/>
          <p:nvPr/>
        </p:nvSpPr>
        <p:spPr>
          <a:xfrm>
            <a:off x="3976204" y="5086478"/>
            <a:ext cx="320040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articulação curricular reservada </a:t>
            </a:r>
          </a:p>
        </p:txBody>
      </p:sp>
      <p:sp>
        <p:nvSpPr>
          <p:cNvPr id="10" name="CaixaDeTexto 23"/>
          <p:cNvSpPr txBox="1"/>
          <p:nvPr/>
        </p:nvSpPr>
        <p:spPr>
          <a:xfrm>
            <a:off x="3976204" y="5761323"/>
            <a:ext cx="3392725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articulação curricular passiva </a:t>
            </a:r>
          </a:p>
        </p:txBody>
      </p:sp>
    </p:spTree>
    <p:extLst>
      <p:ext uri="{BB962C8B-B14F-4D97-AF65-F5344CB8AC3E}">
        <p14:creationId xmlns:p14="http://schemas.microsoft.com/office/powerpoint/2010/main" val="1720200275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2"/>
          <p:cNvSpPr txBox="1"/>
          <p:nvPr/>
        </p:nvSpPr>
        <p:spPr>
          <a:xfrm>
            <a:off x="1804312" y="218111"/>
            <a:ext cx="8583381" cy="5232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800" b="1" i="0" u="none" strike="noStrike" kern="1200" cap="none" spc="0" baseline="0" dirty="0">
                <a:solidFill>
                  <a:srgbClr val="A50021"/>
                </a:solidFill>
                <a:uFillTx/>
                <a:latin typeface="Calibri"/>
                <a:ea typeface=""/>
                <a:cs typeface=""/>
              </a:rPr>
              <a:t>GESTÃO CURRICULAR E ARTICULAÇÃO CURRICULAR</a:t>
            </a:r>
          </a:p>
        </p:txBody>
      </p:sp>
      <p:sp>
        <p:nvSpPr>
          <p:cNvPr id="3" name="CaixaDeTexto 3"/>
          <p:cNvSpPr txBox="1"/>
          <p:nvPr/>
        </p:nvSpPr>
        <p:spPr>
          <a:xfrm>
            <a:off x="533396" y="1464256"/>
            <a:ext cx="11081659" cy="11909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28600" marR="0" lvl="0" indent="-228600" algn="just" defTabSz="914400" rtl="0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1200" cap="none" spc="0" baseline="0">
                <a:solidFill>
                  <a:srgbClr val="514843"/>
                </a:solidFill>
                <a:uFillTx/>
                <a:latin typeface="Calibri"/>
                <a:ea typeface=""/>
                <a:cs typeface=""/>
              </a:rPr>
              <a:t>À semelhança da evolução do conceito de currículo, a articulação curricular assume-se como fundamental num currículo aberto, participado, flexível, situado num paradigma crítico-reflexivo. </a:t>
            </a:r>
          </a:p>
        </p:txBody>
      </p:sp>
      <p:sp>
        <p:nvSpPr>
          <p:cNvPr id="4" name="CaixaDeTexto 5"/>
          <p:cNvSpPr txBox="1"/>
          <p:nvPr/>
        </p:nvSpPr>
        <p:spPr>
          <a:xfrm>
            <a:off x="707571" y="2988259"/>
            <a:ext cx="10907484" cy="11909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28600" marR="0" lvl="0" indent="-228600" algn="just" defTabSz="914400" rtl="0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1200" cap="none" spc="0" baseline="0">
                <a:solidFill>
                  <a:srgbClr val="514843"/>
                </a:solidFill>
                <a:uFillTx/>
                <a:latin typeface="Calibri"/>
                <a:ea typeface=""/>
                <a:cs typeface=""/>
              </a:rPr>
              <a:t>Numa escola assente em novas formas de conduzir o ensino, nas quais, segundo Roldão (1999, p.13) “o que varia é a natureza da opção, os níveis de decisão e os papéis dos atores envolvidos”. </a:t>
            </a:r>
          </a:p>
        </p:txBody>
      </p:sp>
      <p:sp>
        <p:nvSpPr>
          <p:cNvPr id="5" name="Retângulo: Cantos Arredondados 6"/>
          <p:cNvSpPr/>
          <p:nvPr/>
        </p:nvSpPr>
        <p:spPr>
          <a:xfrm>
            <a:off x="979715" y="4397825"/>
            <a:ext cx="10635340" cy="182880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2701" cap="flat">
            <a:solidFill>
              <a:srgbClr val="70AD47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Esta conceção de currículo abandona o ensino estandardizado e remete-nos necessariamente para a construção articulada do saber, para a necessidade de integrar um plano estruturado de ensino-aprendizagem, englobando propostas de experiências de aprendizagem, conteúdos e processos, numa atitude ativa por parte do aluno. </a:t>
            </a:r>
          </a:p>
        </p:txBody>
      </p:sp>
    </p:spTree>
    <p:extLst>
      <p:ext uri="{BB962C8B-B14F-4D97-AF65-F5344CB8AC3E}">
        <p14:creationId xmlns:p14="http://schemas.microsoft.com/office/powerpoint/2010/main" val="1350195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1165</Words>
  <Application>Microsoft Office PowerPoint</Application>
  <PresentationFormat>Ecrã Panorâmico</PresentationFormat>
  <Paragraphs>69</Paragraphs>
  <Slides>10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Wingdings</vt:lpstr>
      <vt:lpstr>Tema do Office</vt:lpstr>
      <vt:lpstr>Aula 11– Currículo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11– Currículo</dc:title>
  <dc:creator>Conta Microsoft</dc:creator>
  <cp:lastModifiedBy>Conta Microsoft</cp:lastModifiedBy>
  <cp:revision>6</cp:revision>
  <dcterms:created xsi:type="dcterms:W3CDTF">2023-12-08T18:05:15Z</dcterms:created>
  <dcterms:modified xsi:type="dcterms:W3CDTF">2023-12-11T23:31:53Z</dcterms:modified>
</cp:coreProperties>
</file>