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41"/>
  </p:notesMasterIdLst>
  <p:sldIdLst>
    <p:sldId id="256" r:id="rId2"/>
    <p:sldId id="302" r:id="rId3"/>
    <p:sldId id="348" r:id="rId4"/>
    <p:sldId id="347" r:id="rId5"/>
    <p:sldId id="291" r:id="rId6"/>
    <p:sldId id="292" r:id="rId7"/>
    <p:sldId id="317" r:id="rId8"/>
    <p:sldId id="294" r:id="rId9"/>
    <p:sldId id="297" r:id="rId10"/>
    <p:sldId id="300" r:id="rId11"/>
    <p:sldId id="318" r:id="rId12"/>
    <p:sldId id="306" r:id="rId13"/>
    <p:sldId id="328" r:id="rId14"/>
    <p:sldId id="327" r:id="rId15"/>
    <p:sldId id="309" r:id="rId16"/>
    <p:sldId id="308" r:id="rId17"/>
    <p:sldId id="310" r:id="rId18"/>
    <p:sldId id="311" r:id="rId19"/>
    <p:sldId id="312" r:id="rId20"/>
    <p:sldId id="336" r:id="rId21"/>
    <p:sldId id="329" r:id="rId22"/>
    <p:sldId id="319" r:id="rId23"/>
    <p:sldId id="340" r:id="rId24"/>
    <p:sldId id="342" r:id="rId25"/>
    <p:sldId id="343" r:id="rId26"/>
    <p:sldId id="339" r:id="rId27"/>
    <p:sldId id="304" r:id="rId28"/>
    <p:sldId id="344" r:id="rId29"/>
    <p:sldId id="305" r:id="rId30"/>
    <p:sldId id="331" r:id="rId31"/>
    <p:sldId id="333" r:id="rId32"/>
    <p:sldId id="337" r:id="rId33"/>
    <p:sldId id="338" r:id="rId34"/>
    <p:sldId id="334" r:id="rId35"/>
    <p:sldId id="346" r:id="rId36"/>
    <p:sldId id="290" r:id="rId37"/>
    <p:sldId id="326" r:id="rId38"/>
    <p:sldId id="299" r:id="rId39"/>
    <p:sldId id="316" r:id="rId4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C98ED-9CA0-49F0-82CF-C285E45B7679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BD6CE9A-2EA7-47E5-A511-0C9362C3C319}">
      <dgm:prSet phldrT="[Texto]" custT="1"/>
      <dgm:spPr/>
      <dgm:t>
        <a:bodyPr/>
        <a:lstStyle/>
        <a:p>
          <a:r>
            <a:rPr lang="pt-PT" sz="2800" dirty="0">
              <a:latin typeface="NewsGotT" pitchFamily="2" charset="0"/>
            </a:rPr>
            <a:t>Insucesso Escolar</a:t>
          </a:r>
        </a:p>
      </dgm:t>
    </dgm:pt>
    <dgm:pt modelId="{31F79FA6-A4BE-4D02-834B-996CBB13538D}" type="parTrans" cxnId="{08A34118-874A-4334-AC5A-E77ACBCAB8ED}">
      <dgm:prSet/>
      <dgm:spPr/>
      <dgm:t>
        <a:bodyPr/>
        <a:lstStyle/>
        <a:p>
          <a:endParaRPr lang="pt-PT" sz="4000"/>
        </a:p>
      </dgm:t>
    </dgm:pt>
    <dgm:pt modelId="{A29B9FF0-4DC8-40C3-8DB3-B71B1DC2D9C5}" type="sibTrans" cxnId="{08A34118-874A-4334-AC5A-E77ACBCAB8ED}">
      <dgm:prSet/>
      <dgm:spPr/>
      <dgm:t>
        <a:bodyPr/>
        <a:lstStyle/>
        <a:p>
          <a:endParaRPr lang="pt-PT" sz="4000"/>
        </a:p>
      </dgm:t>
    </dgm:pt>
    <dgm:pt modelId="{C3AAF87A-0CEC-4F1B-9797-095703C4555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PT" sz="2800" dirty="0">
              <a:latin typeface="NewsGotT" pitchFamily="2" charset="0"/>
            </a:rPr>
            <a:t>Indisciplina</a:t>
          </a:r>
        </a:p>
      </dgm:t>
    </dgm:pt>
    <dgm:pt modelId="{33EC0A7E-1A74-41E9-84E5-56E411BB3490}" type="parTrans" cxnId="{364AB245-22F8-4004-AF61-8FC96E6A47C6}">
      <dgm:prSet/>
      <dgm:spPr/>
      <dgm:t>
        <a:bodyPr/>
        <a:lstStyle/>
        <a:p>
          <a:endParaRPr lang="pt-PT" sz="4000"/>
        </a:p>
      </dgm:t>
    </dgm:pt>
    <dgm:pt modelId="{F0C31595-F587-4631-95B0-44831F0AE1FC}" type="sibTrans" cxnId="{364AB245-22F8-4004-AF61-8FC96E6A47C6}">
      <dgm:prSet/>
      <dgm:spPr/>
      <dgm:t>
        <a:bodyPr/>
        <a:lstStyle/>
        <a:p>
          <a:endParaRPr lang="pt-PT" sz="4000"/>
        </a:p>
      </dgm:t>
    </dgm:pt>
    <dgm:pt modelId="{11E65901-C45D-470F-B26D-28B399FEE4B3}">
      <dgm:prSet phldrT="[Texto]" custT="1"/>
      <dgm:spPr/>
      <dgm:t>
        <a:bodyPr/>
        <a:lstStyle/>
        <a:p>
          <a:r>
            <a:rPr lang="pt-PT" sz="2800" dirty="0">
              <a:latin typeface="NewsGotT" pitchFamily="2" charset="0"/>
            </a:rPr>
            <a:t>Motivação</a:t>
          </a:r>
        </a:p>
      </dgm:t>
    </dgm:pt>
    <dgm:pt modelId="{9DAC810E-FC31-4B13-99CE-2D8AE23E0690}" type="parTrans" cxnId="{EDA78763-7E8E-4895-90B8-11A6B4FAA2B4}">
      <dgm:prSet/>
      <dgm:spPr/>
      <dgm:t>
        <a:bodyPr/>
        <a:lstStyle/>
        <a:p>
          <a:endParaRPr lang="pt-PT" sz="4000"/>
        </a:p>
      </dgm:t>
    </dgm:pt>
    <dgm:pt modelId="{3EE851EB-E6A7-43EE-A51F-C8024CC9A767}" type="sibTrans" cxnId="{EDA78763-7E8E-4895-90B8-11A6B4FAA2B4}">
      <dgm:prSet/>
      <dgm:spPr/>
      <dgm:t>
        <a:bodyPr/>
        <a:lstStyle/>
        <a:p>
          <a:endParaRPr lang="pt-PT" sz="4000"/>
        </a:p>
      </dgm:t>
    </dgm:pt>
    <dgm:pt modelId="{EB2B09AA-A1F6-4791-8F42-A7FFDA4CC632}">
      <dgm:prSet phldrT="[Texto]" custT="1"/>
      <dgm:spPr/>
      <dgm:t>
        <a:bodyPr/>
        <a:lstStyle/>
        <a:p>
          <a:r>
            <a:rPr lang="pt-PT" sz="2800" dirty="0">
              <a:latin typeface="NewsGotT" pitchFamily="2" charset="0"/>
            </a:rPr>
            <a:t>Aprendizagem</a:t>
          </a:r>
        </a:p>
      </dgm:t>
    </dgm:pt>
    <dgm:pt modelId="{A117B190-ACB5-4E9D-874E-2D4FA0B177A8}" type="parTrans" cxnId="{D4AABBA8-8CEB-4A91-ACFD-F5979BDEE575}">
      <dgm:prSet/>
      <dgm:spPr/>
      <dgm:t>
        <a:bodyPr/>
        <a:lstStyle/>
        <a:p>
          <a:endParaRPr lang="pt-PT" sz="4000"/>
        </a:p>
      </dgm:t>
    </dgm:pt>
    <dgm:pt modelId="{EC4515E9-484E-4354-9F93-45557B80DAA7}" type="sibTrans" cxnId="{D4AABBA8-8CEB-4A91-ACFD-F5979BDEE575}">
      <dgm:prSet/>
      <dgm:spPr/>
      <dgm:t>
        <a:bodyPr/>
        <a:lstStyle/>
        <a:p>
          <a:endParaRPr lang="pt-PT" sz="4000"/>
        </a:p>
      </dgm:t>
    </dgm:pt>
    <dgm:pt modelId="{10DF9991-0DEE-4802-B536-5771C378CD28}">
      <dgm:prSet phldrT="[Texto]" custT="1"/>
      <dgm:spPr/>
      <dgm:t>
        <a:bodyPr/>
        <a:lstStyle/>
        <a:p>
          <a:r>
            <a:rPr lang="pt-PT" sz="2800" dirty="0">
              <a:latin typeface="NewsGotT" pitchFamily="2" charset="0"/>
            </a:rPr>
            <a:t>Avaliação</a:t>
          </a:r>
        </a:p>
      </dgm:t>
    </dgm:pt>
    <dgm:pt modelId="{28A9CC5E-AE85-4672-91A6-36B434FD9DCB}" type="parTrans" cxnId="{7273E43D-535C-4F19-B21B-5F1DA96019AD}">
      <dgm:prSet/>
      <dgm:spPr/>
      <dgm:t>
        <a:bodyPr/>
        <a:lstStyle/>
        <a:p>
          <a:endParaRPr lang="pt-PT" sz="4000"/>
        </a:p>
      </dgm:t>
    </dgm:pt>
    <dgm:pt modelId="{7FFB4289-F72B-48CE-B0BA-509084CD6982}" type="sibTrans" cxnId="{7273E43D-535C-4F19-B21B-5F1DA96019AD}">
      <dgm:prSet/>
      <dgm:spPr/>
      <dgm:t>
        <a:bodyPr/>
        <a:lstStyle/>
        <a:p>
          <a:endParaRPr lang="pt-PT" sz="4000"/>
        </a:p>
      </dgm:t>
    </dgm:pt>
    <dgm:pt modelId="{83B28404-4C6D-4190-B003-4A9B1DA157A1}">
      <dgm:prSet phldrT="[Texto]" custT="1"/>
      <dgm:spPr/>
      <dgm:t>
        <a:bodyPr/>
        <a:lstStyle/>
        <a:p>
          <a:r>
            <a:rPr lang="pt-PT" sz="2800" b="0" u="sng" dirty="0">
              <a:latin typeface="NewsGotT" pitchFamily="2" charset="0"/>
            </a:rPr>
            <a:t>Currículo</a:t>
          </a:r>
        </a:p>
      </dgm:t>
    </dgm:pt>
    <dgm:pt modelId="{1F785903-3D28-47E1-B9E6-B6BE183256D3}" type="parTrans" cxnId="{6ACCC65A-2CAD-484A-AF7F-F458A2F95C92}">
      <dgm:prSet/>
      <dgm:spPr/>
      <dgm:t>
        <a:bodyPr/>
        <a:lstStyle/>
        <a:p>
          <a:endParaRPr lang="pt-PT" sz="4000"/>
        </a:p>
      </dgm:t>
    </dgm:pt>
    <dgm:pt modelId="{FCF668AF-4DAD-4DB7-9D4F-C87C0A62E3EC}" type="sibTrans" cxnId="{6ACCC65A-2CAD-484A-AF7F-F458A2F95C92}">
      <dgm:prSet/>
      <dgm:spPr/>
      <dgm:t>
        <a:bodyPr/>
        <a:lstStyle/>
        <a:p>
          <a:endParaRPr lang="pt-PT" sz="4000"/>
        </a:p>
      </dgm:t>
    </dgm:pt>
    <dgm:pt modelId="{262513FE-E1C0-4902-8A88-3832AFAA0216}" type="pres">
      <dgm:prSet presAssocID="{3B1C98ED-9CA0-49F0-82CF-C285E45B767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DF452D1-81BC-465D-A6AE-8C59FB3ECAA9}" type="pres">
      <dgm:prSet presAssocID="{FBD6CE9A-2EA7-47E5-A511-0C9362C3C319}" presName="circ1" presStyleLbl="vennNode1" presStyleIdx="0" presStyleCnt="6"/>
      <dgm:spPr/>
    </dgm:pt>
    <dgm:pt modelId="{0ABD7031-38E3-4EC2-97D7-81D4AC4305D6}" type="pres">
      <dgm:prSet presAssocID="{FBD6CE9A-2EA7-47E5-A511-0C9362C3C3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966CF40-D9BF-4A9A-B336-3F3F9A5F8361}" type="pres">
      <dgm:prSet presAssocID="{C3AAF87A-0CEC-4F1B-9797-095703C4555E}" presName="circ2" presStyleLbl="vennNode1" presStyleIdx="1" presStyleCnt="6"/>
      <dgm:spPr/>
    </dgm:pt>
    <dgm:pt modelId="{50C9520C-C47E-4C9C-94F1-415F69FCEAB3}" type="pres">
      <dgm:prSet presAssocID="{C3AAF87A-0CEC-4F1B-9797-095703C4555E}" presName="circ2Tx" presStyleLbl="revTx" presStyleIdx="0" presStyleCnt="0" custScaleX="192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71FE76-4E29-46D5-82F9-C2C54BC16595}" type="pres">
      <dgm:prSet presAssocID="{11E65901-C45D-470F-B26D-28B399FEE4B3}" presName="circ3" presStyleLbl="vennNode1" presStyleIdx="2" presStyleCnt="6"/>
      <dgm:spPr/>
    </dgm:pt>
    <dgm:pt modelId="{458908D9-7468-487C-8127-DA1CC1D32D9E}" type="pres">
      <dgm:prSet presAssocID="{11E65901-C45D-470F-B26D-28B399FEE4B3}" presName="circ3Tx" presStyleLbl="revTx" presStyleIdx="0" presStyleCnt="0" custScaleX="180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397292-401D-451C-B9AC-1B2C938579B9}" type="pres">
      <dgm:prSet presAssocID="{EB2B09AA-A1F6-4791-8F42-A7FFDA4CC632}" presName="circ4" presStyleLbl="vennNode1" presStyleIdx="3" presStyleCnt="6"/>
      <dgm:spPr/>
    </dgm:pt>
    <dgm:pt modelId="{4A3C0277-92EE-418F-B585-6355CCA454D7}" type="pres">
      <dgm:prSet presAssocID="{EB2B09AA-A1F6-4791-8F42-A7FFDA4CC632}" presName="circ4Tx" presStyleLbl="revTx" presStyleIdx="0" presStyleCnt="0" custScaleX="154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E154E1-0A3E-4FFE-B4ED-CAC3823A3C61}" type="pres">
      <dgm:prSet presAssocID="{10DF9991-0DEE-4802-B536-5771C378CD28}" presName="circ5" presStyleLbl="vennNode1" presStyleIdx="4" presStyleCnt="6"/>
      <dgm:spPr/>
    </dgm:pt>
    <dgm:pt modelId="{9AFAF05A-1559-412A-91B3-88D008142F44}" type="pres">
      <dgm:prSet presAssocID="{10DF9991-0DEE-4802-B536-5771C378CD2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390E2-0035-41AD-8B91-CF68B90B9F5F}" type="pres">
      <dgm:prSet presAssocID="{83B28404-4C6D-4190-B003-4A9B1DA157A1}" presName="circ6" presStyleLbl="vennNode1" presStyleIdx="5" presStyleCnt="6"/>
      <dgm:spPr/>
    </dgm:pt>
    <dgm:pt modelId="{CB39A17C-5C98-4C70-A8A4-C3BB4C985CA1}" type="pres">
      <dgm:prSet presAssocID="{83B28404-4C6D-4190-B003-4A9B1DA157A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6EDAC7C-949B-43A2-9FFB-CB462F8EBF35}" type="presOf" srcId="{11E65901-C45D-470F-B26D-28B399FEE4B3}" destId="{458908D9-7468-487C-8127-DA1CC1D32D9E}" srcOrd="0" destOrd="0" presId="urn:microsoft.com/office/officeart/2005/8/layout/venn1"/>
    <dgm:cxn modelId="{EFFCA7A3-ABE4-4161-B41B-4BDDE9C4CC90}" type="presOf" srcId="{10DF9991-0DEE-4802-B536-5771C378CD28}" destId="{9AFAF05A-1559-412A-91B3-88D008142F44}" srcOrd="0" destOrd="0" presId="urn:microsoft.com/office/officeart/2005/8/layout/venn1"/>
    <dgm:cxn modelId="{6ACCC65A-2CAD-484A-AF7F-F458A2F95C92}" srcId="{3B1C98ED-9CA0-49F0-82CF-C285E45B7679}" destId="{83B28404-4C6D-4190-B003-4A9B1DA157A1}" srcOrd="5" destOrd="0" parTransId="{1F785903-3D28-47E1-B9E6-B6BE183256D3}" sibTransId="{FCF668AF-4DAD-4DB7-9D4F-C87C0A62E3EC}"/>
    <dgm:cxn modelId="{364AB245-22F8-4004-AF61-8FC96E6A47C6}" srcId="{3B1C98ED-9CA0-49F0-82CF-C285E45B7679}" destId="{C3AAF87A-0CEC-4F1B-9797-095703C4555E}" srcOrd="1" destOrd="0" parTransId="{33EC0A7E-1A74-41E9-84E5-56E411BB3490}" sibTransId="{F0C31595-F587-4631-95B0-44831F0AE1FC}"/>
    <dgm:cxn modelId="{625D2CD0-F1EA-4E16-9D91-730EBF43E03A}" type="presOf" srcId="{83B28404-4C6D-4190-B003-4A9B1DA157A1}" destId="{CB39A17C-5C98-4C70-A8A4-C3BB4C985CA1}" srcOrd="0" destOrd="0" presId="urn:microsoft.com/office/officeart/2005/8/layout/venn1"/>
    <dgm:cxn modelId="{08A34118-874A-4334-AC5A-E77ACBCAB8ED}" srcId="{3B1C98ED-9CA0-49F0-82CF-C285E45B7679}" destId="{FBD6CE9A-2EA7-47E5-A511-0C9362C3C319}" srcOrd="0" destOrd="0" parTransId="{31F79FA6-A4BE-4D02-834B-996CBB13538D}" sibTransId="{A29B9FF0-4DC8-40C3-8DB3-B71B1DC2D9C5}"/>
    <dgm:cxn modelId="{7273E43D-535C-4F19-B21B-5F1DA96019AD}" srcId="{3B1C98ED-9CA0-49F0-82CF-C285E45B7679}" destId="{10DF9991-0DEE-4802-B536-5771C378CD28}" srcOrd="4" destOrd="0" parTransId="{28A9CC5E-AE85-4672-91A6-36B434FD9DCB}" sibTransId="{7FFB4289-F72B-48CE-B0BA-509084CD6982}"/>
    <dgm:cxn modelId="{D3449487-424D-40E8-BED0-A1CE275676EA}" type="presOf" srcId="{3B1C98ED-9CA0-49F0-82CF-C285E45B7679}" destId="{262513FE-E1C0-4902-8A88-3832AFAA0216}" srcOrd="0" destOrd="0" presId="urn:microsoft.com/office/officeart/2005/8/layout/venn1"/>
    <dgm:cxn modelId="{561DADF7-0AB5-492E-8A81-3F92F54CD8D7}" type="presOf" srcId="{C3AAF87A-0CEC-4F1B-9797-095703C4555E}" destId="{50C9520C-C47E-4C9C-94F1-415F69FCEAB3}" srcOrd="0" destOrd="0" presId="urn:microsoft.com/office/officeart/2005/8/layout/venn1"/>
    <dgm:cxn modelId="{EDA78763-7E8E-4895-90B8-11A6B4FAA2B4}" srcId="{3B1C98ED-9CA0-49F0-82CF-C285E45B7679}" destId="{11E65901-C45D-470F-B26D-28B399FEE4B3}" srcOrd="2" destOrd="0" parTransId="{9DAC810E-FC31-4B13-99CE-2D8AE23E0690}" sibTransId="{3EE851EB-E6A7-43EE-A51F-C8024CC9A767}"/>
    <dgm:cxn modelId="{D4AABBA8-8CEB-4A91-ACFD-F5979BDEE575}" srcId="{3B1C98ED-9CA0-49F0-82CF-C285E45B7679}" destId="{EB2B09AA-A1F6-4791-8F42-A7FFDA4CC632}" srcOrd="3" destOrd="0" parTransId="{A117B190-ACB5-4E9D-874E-2D4FA0B177A8}" sibTransId="{EC4515E9-484E-4354-9F93-45557B80DAA7}"/>
    <dgm:cxn modelId="{07B4C60F-4BC2-4357-ACC3-B818B40A329A}" type="presOf" srcId="{EB2B09AA-A1F6-4791-8F42-A7FFDA4CC632}" destId="{4A3C0277-92EE-418F-B585-6355CCA454D7}" srcOrd="0" destOrd="0" presId="urn:microsoft.com/office/officeart/2005/8/layout/venn1"/>
    <dgm:cxn modelId="{2C2C6DA7-ECB1-4B95-BE69-5315C6473BB2}" type="presOf" srcId="{FBD6CE9A-2EA7-47E5-A511-0C9362C3C319}" destId="{0ABD7031-38E3-4EC2-97D7-81D4AC4305D6}" srcOrd="0" destOrd="0" presId="urn:microsoft.com/office/officeart/2005/8/layout/venn1"/>
    <dgm:cxn modelId="{E237FB03-65E9-4753-A4AB-817B8E6BF796}" type="presParOf" srcId="{262513FE-E1C0-4902-8A88-3832AFAA0216}" destId="{8DF452D1-81BC-465D-A6AE-8C59FB3ECAA9}" srcOrd="0" destOrd="0" presId="urn:microsoft.com/office/officeart/2005/8/layout/venn1"/>
    <dgm:cxn modelId="{23EE4C32-1FEB-4D7C-ABD9-83E75476170F}" type="presParOf" srcId="{262513FE-E1C0-4902-8A88-3832AFAA0216}" destId="{0ABD7031-38E3-4EC2-97D7-81D4AC4305D6}" srcOrd="1" destOrd="0" presId="urn:microsoft.com/office/officeart/2005/8/layout/venn1"/>
    <dgm:cxn modelId="{0024D7DB-F09F-4325-9A77-F78C37905678}" type="presParOf" srcId="{262513FE-E1C0-4902-8A88-3832AFAA0216}" destId="{C966CF40-D9BF-4A9A-B336-3F3F9A5F8361}" srcOrd="2" destOrd="0" presId="urn:microsoft.com/office/officeart/2005/8/layout/venn1"/>
    <dgm:cxn modelId="{3D48F103-F51C-408F-99C1-3DB12BAE773D}" type="presParOf" srcId="{262513FE-E1C0-4902-8A88-3832AFAA0216}" destId="{50C9520C-C47E-4C9C-94F1-415F69FCEAB3}" srcOrd="3" destOrd="0" presId="urn:microsoft.com/office/officeart/2005/8/layout/venn1"/>
    <dgm:cxn modelId="{B3D0B2BC-082B-41A8-B420-1073D587CC24}" type="presParOf" srcId="{262513FE-E1C0-4902-8A88-3832AFAA0216}" destId="{CC71FE76-4E29-46D5-82F9-C2C54BC16595}" srcOrd="4" destOrd="0" presId="urn:microsoft.com/office/officeart/2005/8/layout/venn1"/>
    <dgm:cxn modelId="{ECE47665-57EE-4CC1-A595-0130AE22FE63}" type="presParOf" srcId="{262513FE-E1C0-4902-8A88-3832AFAA0216}" destId="{458908D9-7468-487C-8127-DA1CC1D32D9E}" srcOrd="5" destOrd="0" presId="urn:microsoft.com/office/officeart/2005/8/layout/venn1"/>
    <dgm:cxn modelId="{C004435C-00C9-4BCD-AADA-E5C8082DB487}" type="presParOf" srcId="{262513FE-E1C0-4902-8A88-3832AFAA0216}" destId="{C1397292-401D-451C-B9AC-1B2C938579B9}" srcOrd="6" destOrd="0" presId="urn:microsoft.com/office/officeart/2005/8/layout/venn1"/>
    <dgm:cxn modelId="{288605E0-24B4-40CD-AB24-7D82BCBC20B6}" type="presParOf" srcId="{262513FE-E1C0-4902-8A88-3832AFAA0216}" destId="{4A3C0277-92EE-418F-B585-6355CCA454D7}" srcOrd="7" destOrd="0" presId="urn:microsoft.com/office/officeart/2005/8/layout/venn1"/>
    <dgm:cxn modelId="{40551585-4E1C-47B3-8BD4-3AE57EB77689}" type="presParOf" srcId="{262513FE-E1C0-4902-8A88-3832AFAA0216}" destId="{F8E154E1-0A3E-4FFE-B4ED-CAC3823A3C61}" srcOrd="8" destOrd="0" presId="urn:microsoft.com/office/officeart/2005/8/layout/venn1"/>
    <dgm:cxn modelId="{281CDEAB-A701-4C01-A62D-E3F4C242F0B0}" type="presParOf" srcId="{262513FE-E1C0-4902-8A88-3832AFAA0216}" destId="{9AFAF05A-1559-412A-91B3-88D008142F44}" srcOrd="9" destOrd="0" presId="urn:microsoft.com/office/officeart/2005/8/layout/venn1"/>
    <dgm:cxn modelId="{CD473046-646A-4EF5-92B4-36373E1ABECB}" type="presParOf" srcId="{262513FE-E1C0-4902-8A88-3832AFAA0216}" destId="{D93390E2-0035-41AD-8B91-CF68B90B9F5F}" srcOrd="10" destOrd="0" presId="urn:microsoft.com/office/officeart/2005/8/layout/venn1"/>
    <dgm:cxn modelId="{98321249-2F0F-4EF9-A0E7-37F3E5B9DCF3}" type="presParOf" srcId="{262513FE-E1C0-4902-8A88-3832AFAA0216}" destId="{CB39A17C-5C98-4C70-A8A4-C3BB4C985CA1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452D1-81BC-465D-A6AE-8C59FB3ECAA9}">
      <dsp:nvSpPr>
        <dsp:cNvPr id="0" name=""/>
        <dsp:cNvSpPr/>
      </dsp:nvSpPr>
      <dsp:spPr>
        <a:xfrm>
          <a:off x="6075765" y="1115270"/>
          <a:ext cx="1494133" cy="1494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BD7031-38E3-4EC2-97D7-81D4AC4305D6}">
      <dsp:nvSpPr>
        <dsp:cNvPr id="0" name=""/>
        <dsp:cNvSpPr/>
      </dsp:nvSpPr>
      <dsp:spPr>
        <a:xfrm>
          <a:off x="5888998" y="0"/>
          <a:ext cx="1867666" cy="10174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>
              <a:latin typeface="NewsGotT" pitchFamily="2" charset="0"/>
            </a:rPr>
            <a:t>Insucesso Escolar</a:t>
          </a:r>
        </a:p>
      </dsp:txBody>
      <dsp:txXfrm>
        <a:off x="5888998" y="0"/>
        <a:ext cx="1867666" cy="1017405"/>
      </dsp:txXfrm>
    </dsp:sp>
    <dsp:sp modelId="{C966CF40-D9BF-4A9A-B336-3F3F9A5F8361}">
      <dsp:nvSpPr>
        <dsp:cNvPr id="0" name=""/>
        <dsp:cNvSpPr/>
      </dsp:nvSpPr>
      <dsp:spPr>
        <a:xfrm>
          <a:off x="6560736" y="1395299"/>
          <a:ext cx="1494133" cy="1494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C9520C-C47E-4C9C-94F1-415F69FCEAB3}">
      <dsp:nvSpPr>
        <dsp:cNvPr id="0" name=""/>
        <dsp:cNvSpPr/>
      </dsp:nvSpPr>
      <dsp:spPr>
        <a:xfrm>
          <a:off x="7348899" y="968957"/>
          <a:ext cx="3403495" cy="11143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>
              <a:latin typeface="NewsGotT" pitchFamily="2" charset="0"/>
            </a:rPr>
            <a:t>Indisciplina</a:t>
          </a:r>
        </a:p>
      </dsp:txBody>
      <dsp:txXfrm>
        <a:off x="7348899" y="968957"/>
        <a:ext cx="3403495" cy="1114301"/>
      </dsp:txXfrm>
    </dsp:sp>
    <dsp:sp modelId="{CC71FE76-4E29-46D5-82F9-C2C54BC16595}">
      <dsp:nvSpPr>
        <dsp:cNvPr id="0" name=""/>
        <dsp:cNvSpPr/>
      </dsp:nvSpPr>
      <dsp:spPr>
        <a:xfrm>
          <a:off x="6560736" y="1955357"/>
          <a:ext cx="1494133" cy="1494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8908D9-7468-487C-8127-DA1CC1D32D9E}">
      <dsp:nvSpPr>
        <dsp:cNvPr id="0" name=""/>
        <dsp:cNvSpPr/>
      </dsp:nvSpPr>
      <dsp:spPr>
        <a:xfrm>
          <a:off x="7455979" y="2630720"/>
          <a:ext cx="3189334" cy="12451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>
              <a:latin typeface="NewsGotT" pitchFamily="2" charset="0"/>
            </a:rPr>
            <a:t>Motivação</a:t>
          </a:r>
        </a:p>
      </dsp:txBody>
      <dsp:txXfrm>
        <a:off x="7455979" y="2630720"/>
        <a:ext cx="3189334" cy="1245111"/>
      </dsp:txXfrm>
    </dsp:sp>
    <dsp:sp modelId="{C1397292-401D-451C-B9AC-1B2C938579B9}">
      <dsp:nvSpPr>
        <dsp:cNvPr id="0" name=""/>
        <dsp:cNvSpPr/>
      </dsp:nvSpPr>
      <dsp:spPr>
        <a:xfrm>
          <a:off x="6075765" y="2235870"/>
          <a:ext cx="1494133" cy="1494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3C0277-92EE-418F-B585-6355CCA454D7}">
      <dsp:nvSpPr>
        <dsp:cNvPr id="0" name=""/>
        <dsp:cNvSpPr/>
      </dsp:nvSpPr>
      <dsp:spPr>
        <a:xfrm>
          <a:off x="5378509" y="3827384"/>
          <a:ext cx="2888645" cy="10174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>
              <a:latin typeface="NewsGotT" pitchFamily="2" charset="0"/>
            </a:rPr>
            <a:t>Aprendizagem</a:t>
          </a:r>
        </a:p>
      </dsp:txBody>
      <dsp:txXfrm>
        <a:off x="5378509" y="3827384"/>
        <a:ext cx="2888645" cy="1017405"/>
      </dsp:txXfrm>
    </dsp:sp>
    <dsp:sp modelId="{F8E154E1-0A3E-4FFE-B4ED-CAC3823A3C61}">
      <dsp:nvSpPr>
        <dsp:cNvPr id="0" name=""/>
        <dsp:cNvSpPr/>
      </dsp:nvSpPr>
      <dsp:spPr>
        <a:xfrm>
          <a:off x="5590794" y="1955357"/>
          <a:ext cx="1494133" cy="1494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FAF05A-1559-412A-91B3-88D008142F44}">
      <dsp:nvSpPr>
        <dsp:cNvPr id="0" name=""/>
        <dsp:cNvSpPr/>
      </dsp:nvSpPr>
      <dsp:spPr>
        <a:xfrm>
          <a:off x="3710054" y="2630720"/>
          <a:ext cx="1769925" cy="12451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>
              <a:latin typeface="NewsGotT" pitchFamily="2" charset="0"/>
            </a:rPr>
            <a:t>Avaliação</a:t>
          </a:r>
        </a:p>
      </dsp:txBody>
      <dsp:txXfrm>
        <a:off x="3710054" y="2630720"/>
        <a:ext cx="1769925" cy="1245111"/>
      </dsp:txXfrm>
    </dsp:sp>
    <dsp:sp modelId="{D93390E2-0035-41AD-8B91-CF68B90B9F5F}">
      <dsp:nvSpPr>
        <dsp:cNvPr id="0" name=""/>
        <dsp:cNvSpPr/>
      </dsp:nvSpPr>
      <dsp:spPr>
        <a:xfrm>
          <a:off x="5590794" y="1395299"/>
          <a:ext cx="1494133" cy="1494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39A17C-5C98-4C70-A8A4-C3BB4C985CA1}">
      <dsp:nvSpPr>
        <dsp:cNvPr id="0" name=""/>
        <dsp:cNvSpPr/>
      </dsp:nvSpPr>
      <dsp:spPr>
        <a:xfrm>
          <a:off x="3710054" y="968957"/>
          <a:ext cx="1769925" cy="12451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0" u="sng" kern="1200" dirty="0">
              <a:latin typeface="NewsGotT" pitchFamily="2" charset="0"/>
            </a:rPr>
            <a:t>Currículo</a:t>
          </a:r>
        </a:p>
      </dsp:txBody>
      <dsp:txXfrm>
        <a:off x="3710054" y="968957"/>
        <a:ext cx="1769925" cy="124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7DAD-669F-43CF-B168-31272EFA5118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2ADFC-03AC-4E7C-B762-88B772632C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253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CD4F8076-E201-4AD9-9292-9CDC6E4C499D}" type="datetime1">
              <a:rPr lang="pt-PT" smtClean="0"/>
              <a:t>06/11/2024</a:t>
            </a:fld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CD4F8076-E201-4AD9-9292-9CDC6E4C499D}" type="datetime1">
              <a:rPr lang="pt-PT" smtClean="0"/>
              <a:t>06/11/2024</a:t>
            </a:fld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6D6C-699E-45CA-86D3-008A8FC27141}" type="datetime1">
              <a:rPr lang="pt-PT" smtClean="0"/>
              <a:t>06/11/2024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1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50E5-1DA8-446B-81CF-E4618B03D42C}" type="datetime1">
              <a:rPr lang="pt-PT" smtClean="0"/>
              <a:t>06/11/2024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5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485F-7E0F-47E8-9C94-2229C94A6E9B}" type="datetime1">
              <a:rPr lang="pt-PT" smtClean="0"/>
              <a:t>06/11/2024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047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853E-B9E5-4EB5-9F04-7610889E3EAF}" type="datetime1">
              <a:rPr lang="pt-PT" smtClean="0"/>
              <a:t>06/11/2024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748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5BDC-D7C9-4281-AE6B-6860A8AC7A37}" type="datetime1">
              <a:rPr lang="pt-PT" smtClean="0"/>
              <a:t>06/11/2024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EF7F-47F7-4CCA-B4BE-7F89C78151AE}" type="datetime1">
              <a:rPr lang="pt-PT" smtClean="0"/>
              <a:t>06/11/2024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35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EE36-AE67-430D-BB76-80CFFC3E5FBC}" type="datetime1">
              <a:rPr lang="pt-PT" smtClean="0"/>
              <a:t>06/11/2024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20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26F5-3CAE-4B39-B518-12BDB630D130}" type="datetime1">
              <a:rPr lang="pt-PT" smtClean="0"/>
              <a:t>06/11/2024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713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3454-763C-46F1-8BF3-9AEBE91C060E}" type="datetime1">
              <a:rPr lang="pt-PT" smtClean="0"/>
              <a:t>06/11/2024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84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89740D-5C1B-407A-AAA4-75F904383D5F}" type="datetime1">
              <a:rPr lang="pt-PT" smtClean="0"/>
              <a:t>06/11/2024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08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B543-62C9-4965-BC90-048612CA2FCF}" type="datetime1">
              <a:rPr lang="pt-PT" smtClean="0"/>
              <a:t>06/11/2024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9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4B4E31-A513-4D39-9BA2-ED9AA0FB5399}" type="datetime1">
              <a:rPr lang="pt-PT" smtClean="0"/>
              <a:t>06/11/2024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D53953-3363-4BB2-8EC3-694095E78948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>
                <a:latin typeface="+mn-lt"/>
                <a:cs typeface="Arial" panose="020B0604020202020204" pitchFamily="34" charset="0"/>
              </a:rPr>
              <a:t>Currículo e teorias curriculares</a:t>
            </a:r>
          </a:p>
        </p:txBody>
      </p:sp>
    </p:spTree>
    <p:extLst>
      <p:ext uri="{BB962C8B-B14F-4D97-AF65-F5344CB8AC3E}">
        <p14:creationId xmlns:p14="http://schemas.microsoft.com/office/powerpoint/2010/main" val="13410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FFA506-EF66-4C4D-AB02-475C0B0BD9E5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sz="1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209" y="620713"/>
            <a:ext cx="9518591" cy="55054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pt-BR" sz="36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b="1" dirty="0" smtClean="0"/>
              <a:t>a </a:t>
            </a:r>
            <a:r>
              <a:rPr lang="pt-BR" sz="2800" b="1" dirty="0"/>
              <a:t>educação possibilita a compreensão da realidade histórico-cultural-social e explicita o papel do sujeito construtor / transformador dessa mesma </a:t>
            </a:r>
            <a:r>
              <a:rPr lang="pt-BR" sz="2800" b="1" dirty="0" smtClean="0"/>
              <a:t>realidade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b="1" dirty="0" smtClean="0"/>
              <a:t>sustenta </a:t>
            </a:r>
            <a:r>
              <a:rPr lang="pt-BR" sz="2800" b="1" dirty="0"/>
              <a:t>a finalidade sócio-política da </a:t>
            </a:r>
            <a:r>
              <a:rPr lang="pt-BR" sz="2800" b="1" dirty="0" smtClean="0"/>
              <a:t>educação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b="1" dirty="0" smtClean="0"/>
              <a:t>coloca-se </a:t>
            </a:r>
            <a:r>
              <a:rPr lang="pt-BR" sz="2800" b="1" dirty="0"/>
              <a:t>como instrumento de luta dos professores e de outras práticas sociais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  <a:p>
            <a:pPr marL="514350" indent="-514350" algn="ctr">
              <a:buFont typeface="+mj-lt"/>
              <a:buAutoNum type="arabicPeriod"/>
            </a:pPr>
            <a:endParaRPr lang="pt-BR" sz="2800" b="1" dirty="0"/>
          </a:p>
          <a:p>
            <a:pPr marL="514350" indent="-514350" algn="ctr" eaLnBrk="1" hangingPunct="1">
              <a:buFont typeface="+mj-lt"/>
              <a:buAutoNum type="arabicPeriod"/>
            </a:pP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4236159" y="266770"/>
            <a:ext cx="2755050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/>
              <a:t>FINALIDADE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6651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FFA506-EF66-4C4D-AB02-475C0B0BD9E5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sz="1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982" y="588345"/>
            <a:ext cx="11077997" cy="908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A</a:t>
            </a:r>
            <a:r>
              <a:rPr lang="pt-PT" b="1" dirty="0" smtClean="0"/>
              <a:t>nálise </a:t>
            </a:r>
            <a:r>
              <a:rPr lang="pt-PT" b="1" dirty="0"/>
              <a:t>das possíveis contribuições que a </a:t>
            </a:r>
            <a:r>
              <a:rPr lang="pt-PT" b="1" dirty="0" smtClean="0"/>
              <a:t>obra </a:t>
            </a:r>
            <a:r>
              <a:rPr lang="pt-PT" b="1" dirty="0"/>
              <a:t>do sociólogo P. </a:t>
            </a:r>
            <a:r>
              <a:rPr lang="pt-PT" b="1" dirty="0" err="1"/>
              <a:t>Bourdieu</a:t>
            </a:r>
            <a:r>
              <a:rPr lang="pt-PT" b="1" dirty="0"/>
              <a:t> pode trazer às discussões sobre o currículo. </a:t>
            </a:r>
            <a:endParaRPr lang="pt-PT" b="1" dirty="0" smtClean="0"/>
          </a:p>
          <a:p>
            <a:pPr marL="514350" indent="-514350" algn="ctr" eaLnBrk="1" hangingPunct="1">
              <a:buFont typeface="+mj-lt"/>
              <a:buAutoNum type="arabicPeriod"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28283" y="1853076"/>
            <a:ext cx="10600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dirty="0"/>
              <a:t> no entendimento do currículo como algo historicamente </a:t>
            </a:r>
            <a:r>
              <a:rPr lang="pt-PT" dirty="0" smtClean="0"/>
              <a:t>construído</a:t>
            </a:r>
            <a:r>
              <a:rPr lang="pt-PT" dirty="0"/>
              <a:t>; 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2. na </a:t>
            </a:r>
            <a:r>
              <a:rPr lang="pt-PT" dirty="0"/>
              <a:t>identificação das consequências negativas do currículo da escola tradicional </a:t>
            </a:r>
            <a:r>
              <a:rPr lang="pt-PT" dirty="0" smtClean="0"/>
              <a:t>para </a:t>
            </a:r>
            <a:r>
              <a:rPr lang="pt-PT" dirty="0"/>
              <a:t>as camadas </a:t>
            </a:r>
            <a:r>
              <a:rPr lang="pt-PT" dirty="0" smtClean="0"/>
              <a:t>populares;</a:t>
            </a:r>
          </a:p>
          <a:p>
            <a:endParaRPr lang="pt-PT" dirty="0" smtClean="0"/>
          </a:p>
          <a:p>
            <a:r>
              <a:rPr lang="pt-PT" dirty="0" smtClean="0"/>
              <a:t>3. na </a:t>
            </a:r>
            <a:r>
              <a:rPr lang="pt-PT" dirty="0"/>
              <a:t>confirmação de que seriam necessárias mudanças </a:t>
            </a:r>
            <a:r>
              <a:rPr lang="pt-PT" dirty="0" smtClean="0"/>
              <a:t>curriculares </a:t>
            </a:r>
            <a:r>
              <a:rPr lang="pt-PT" dirty="0"/>
              <a:t>para que a escola pudesse reverter sua condição de agente de reprodução social</a:t>
            </a:r>
            <a:r>
              <a:rPr lang="pt-PT" dirty="0" smtClean="0"/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97147" y="387943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1600" dirty="0"/>
              <a:t>“É provavelmente por um efeito de inércia cultural que continuamos tomando o sistema escolar como um fator de mobilidade social, segundo a ideologia da “escola libertadora”, quando, ao contrário, tudo tende a mostrar que ele é um dos fatores mais eficazes de conservação social, pois fornece a aparência de legitimidade às desigualdades sociais, e sanciona a herança cultural e o dom social tratado como dom natural.” (BOURDIEU, 2007a: 41).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903610" y="5905679"/>
            <a:ext cx="1059517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PT" dirty="0"/>
              <a:t>“A transmissão do capital cultural”, o autor apresenta a </a:t>
            </a:r>
            <a:r>
              <a:rPr lang="pt-PT" dirty="0" smtClean="0"/>
              <a:t>importância </a:t>
            </a:r>
            <a:r>
              <a:rPr lang="pt-PT" dirty="0"/>
              <a:t>da herança familiar no desempenho escolar.</a:t>
            </a:r>
          </a:p>
        </p:txBody>
      </p:sp>
    </p:spTree>
    <p:extLst>
      <p:ext uri="{BB962C8B-B14F-4D97-AF65-F5344CB8AC3E}">
        <p14:creationId xmlns:p14="http://schemas.microsoft.com/office/powerpoint/2010/main" val="37153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A2A49B-0732-4A99-8C54-602E3171F3D5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sz="140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32" y="210227"/>
            <a:ext cx="4078577" cy="49381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05672" y="1791721"/>
            <a:ext cx="1001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imposição de uma determinada cultura (para </a:t>
            </a:r>
            <a:r>
              <a:rPr lang="pt-PT" dirty="0" err="1"/>
              <a:t>Bourdieu</a:t>
            </a:r>
            <a:r>
              <a:rPr lang="pt-PT" dirty="0"/>
              <a:t>, de classe) sobre outra. Isso nos leva ao </a:t>
            </a:r>
            <a:r>
              <a:rPr lang="pt-PT" dirty="0" smtClean="0"/>
              <a:t>seu </a:t>
            </a:r>
            <a:r>
              <a:rPr lang="pt-PT" dirty="0"/>
              <a:t>conceito de “violência simbólica” </a:t>
            </a:r>
            <a:r>
              <a:rPr lang="pt-PT" dirty="0" smtClean="0"/>
              <a:t>Um currículo quando determina conteúdos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09891" y="4587324"/>
            <a:ext cx="10179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Quanto às </a:t>
            </a:r>
            <a:r>
              <a:rPr lang="pt-PT" dirty="0"/>
              <a:t>práticas curriculares, que o autor chama genericamente de práticas culturais, </a:t>
            </a:r>
            <a:r>
              <a:rPr lang="pt-PT" dirty="0" smtClean="0"/>
              <a:t>quais </a:t>
            </a:r>
            <a:r>
              <a:rPr lang="pt-PT" dirty="0"/>
              <a:t>sejam, as formas de avaliação, recompensa, incentivo, apresentação dos conteúdos, </a:t>
            </a:r>
            <a:r>
              <a:rPr lang="pt-PT" dirty="0" smtClean="0"/>
              <a:t>demandas </a:t>
            </a:r>
            <a:r>
              <a:rPr lang="pt-PT" dirty="0"/>
              <a:t>dos </a:t>
            </a:r>
            <a:r>
              <a:rPr lang="pt-PT" dirty="0" smtClean="0"/>
              <a:t>discentes.</a:t>
            </a:r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1374909" y="865568"/>
            <a:ext cx="8849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Como reverter  o arbitrário cultural, transformando </a:t>
            </a:r>
            <a:r>
              <a:rPr lang="pt-PT" dirty="0"/>
              <a:t>reprodução em emancipação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81925" y="2631318"/>
            <a:ext cx="609600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dirty="0"/>
              <a:t>“somente uma instituição cuja função específica fosse transmitir ao maior número possível de pessoas... as atitudes e as aptidões que fazem o homem “culto”, poderia compensar (pelo menos parcialmente) as desvantagens daqueles que não encontram em seu meio familiar a incitação à prática cultural.” (BOURDIEU, 2007a: 61).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90204" y="5611774"/>
            <a:ext cx="1118061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PT" dirty="0"/>
              <a:t>Essa corrente nos serve para reforçar a ideia de que a escola e o currículo precisam ser </a:t>
            </a:r>
            <a:r>
              <a:rPr lang="pt-PT" dirty="0" smtClean="0"/>
              <a:t>pensados </a:t>
            </a:r>
            <a:r>
              <a:rPr lang="pt-PT" dirty="0"/>
              <a:t>dentro do contexto social em que estão inseridos.</a:t>
            </a:r>
          </a:p>
        </p:txBody>
      </p:sp>
    </p:spTree>
    <p:extLst>
      <p:ext uri="{BB962C8B-B14F-4D97-AF65-F5344CB8AC3E}">
        <p14:creationId xmlns:p14="http://schemas.microsoft.com/office/powerpoint/2010/main" val="16100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3703" y="1716261"/>
            <a:ext cx="10790319" cy="4023360"/>
          </a:xfrm>
        </p:spPr>
        <p:txBody>
          <a:bodyPr/>
          <a:lstStyle/>
          <a:p>
            <a:pPr algn="just"/>
            <a:endParaRPr lang="pt-PT" dirty="0" smtClean="0"/>
          </a:p>
          <a:p>
            <a:pPr algn="just"/>
            <a:r>
              <a:rPr lang="pt-PT" dirty="0" smtClean="0"/>
              <a:t>Para </a:t>
            </a:r>
            <a:r>
              <a:rPr lang="pt-PT" dirty="0"/>
              <a:t>Michael Apple era fundamental o questionamento das formas de conhecimento difundido – </a:t>
            </a:r>
            <a:endParaRPr lang="pt-PT" dirty="0" smtClean="0"/>
          </a:p>
          <a:p>
            <a:pPr algn="just"/>
            <a:r>
              <a:rPr lang="pt-PT" dirty="0" smtClean="0"/>
              <a:t>1.de </a:t>
            </a:r>
            <a:r>
              <a:rPr lang="pt-PT" dirty="0"/>
              <a:t>quem é esta cultura</a:t>
            </a:r>
            <a:r>
              <a:rPr lang="pt-PT" dirty="0" smtClean="0"/>
              <a:t>?,</a:t>
            </a:r>
          </a:p>
          <a:p>
            <a:pPr marL="0" indent="0" algn="just">
              <a:buNone/>
            </a:pPr>
            <a:r>
              <a:rPr lang="pt-PT" dirty="0" smtClean="0"/>
              <a:t>2.a </a:t>
            </a:r>
            <a:r>
              <a:rPr lang="pt-PT" dirty="0"/>
              <a:t>que grupo social pertence este conhecimento? </a:t>
            </a:r>
            <a:endParaRPr lang="pt-PT" dirty="0" smtClean="0"/>
          </a:p>
          <a:p>
            <a:pPr algn="just"/>
            <a:r>
              <a:rPr lang="pt-PT" dirty="0" smtClean="0"/>
              <a:t>3.e </a:t>
            </a:r>
            <a:r>
              <a:rPr lang="pt-PT" dirty="0"/>
              <a:t>de acordo com o interesse de quem é que se transmite determinado conhecimento (factos, destrezas, propensões e disposições) em instituições culturais como as escolas</a:t>
            </a:r>
            <a:r>
              <a:rPr lang="pt-PT" dirty="0" smtClean="0"/>
              <a:t>?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Preocupação </a:t>
            </a:r>
            <a:r>
              <a:rPr lang="pt-PT" dirty="0"/>
              <a:t>com a problemática do conhecimento e a forma como se imiscui nas dinâmicas desiguais de poder e de controlo, no qual o processo de escolarização não é </a:t>
            </a:r>
            <a:r>
              <a:rPr lang="pt-PT" dirty="0" smtClean="0"/>
              <a:t>inocente</a:t>
            </a:r>
            <a:r>
              <a:rPr lang="pt-PT" dirty="0"/>
              <a:t>.</a:t>
            </a:r>
          </a:p>
          <a:p>
            <a:pPr algn="just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13</a:t>
            </a:fld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242761" y="350059"/>
            <a:ext cx="11272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Michael Apple inaugura o </a:t>
            </a:r>
            <a:r>
              <a:rPr lang="pt-PT" dirty="0" smtClean="0"/>
              <a:t>século </a:t>
            </a:r>
            <a:r>
              <a:rPr lang="pt-PT" dirty="0"/>
              <a:t>XXI </a:t>
            </a:r>
            <a:r>
              <a:rPr lang="pt-PT" b="1" dirty="0"/>
              <a:t>mantendo-se na liderança do debate educativo e curricular</a:t>
            </a:r>
            <a:r>
              <a:rPr lang="pt-PT" dirty="0"/>
              <a:t>, assumindo-se como </a:t>
            </a:r>
          </a:p>
          <a:p>
            <a:r>
              <a:rPr lang="pt-PT" dirty="0"/>
              <a:t>o grande precursor da Escola de Frankfurt no campo da educação e do currículo em </a:t>
            </a:r>
            <a:r>
              <a:rPr lang="pt-PT" dirty="0" smtClean="0"/>
              <a:t> particular</a:t>
            </a:r>
            <a:r>
              <a:rPr lang="pt-PT" dirty="0"/>
              <a:t>, demonstrando a pertinência e acutilância da teorização crítica como a saída para </a:t>
            </a:r>
            <a:r>
              <a:rPr lang="pt-PT" dirty="0" smtClean="0"/>
              <a:t>a </a:t>
            </a:r>
            <a:r>
              <a:rPr lang="pt-PT" dirty="0"/>
              <a:t>compreensão do </a:t>
            </a:r>
            <a:r>
              <a:rPr lang="pt-PT" dirty="0" smtClean="0"/>
              <a:t>atual </a:t>
            </a:r>
            <a:r>
              <a:rPr lang="pt-PT" dirty="0"/>
              <a:t>fenómeno da escolarização.</a:t>
            </a:r>
          </a:p>
        </p:txBody>
      </p:sp>
    </p:spTree>
    <p:extLst>
      <p:ext uri="{BB962C8B-B14F-4D97-AF65-F5344CB8AC3E}">
        <p14:creationId xmlns:p14="http://schemas.microsoft.com/office/powerpoint/2010/main" val="22884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14</a:t>
            </a:fld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34419"/>
          <a:stretch/>
        </p:blipFill>
        <p:spPr>
          <a:xfrm>
            <a:off x="1444281" y="4335269"/>
            <a:ext cx="8529006" cy="130487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28493" y="822625"/>
            <a:ext cx="9106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O pensamento e a obra de Michael Apple muito apoiada nas ferramentas veiculadas pelas correntes críticas [mas também pós estruturalistas], para além de nos alertar para </a:t>
            </a:r>
            <a:r>
              <a:rPr lang="pt-PT" dirty="0" smtClean="0"/>
              <a:t>os </a:t>
            </a:r>
            <a:r>
              <a:rPr lang="pt-PT" dirty="0"/>
              <a:t>perigos do reducionismo das análises economicistas, permite-nos compreender as relações que se vão [de]construindo entre o conhecimento, políticas culturais, mecanismos de controlo e as suas implicações no dia a dia da vida </a:t>
            </a:r>
            <a:r>
              <a:rPr lang="pt-PT" dirty="0" smtClean="0"/>
              <a:t>escolar.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Através </a:t>
            </a:r>
            <a:r>
              <a:rPr lang="pt-PT" dirty="0"/>
              <a:t>de mecanismos “discretos” [mas explícitos] do controlo do trabalho </a:t>
            </a:r>
            <a:r>
              <a:rPr lang="pt-PT" dirty="0" smtClean="0"/>
              <a:t>docente, </a:t>
            </a:r>
            <a:r>
              <a:rPr lang="pt-PT" dirty="0"/>
              <a:t>sobre as formas de ensinar e sobre o que se [diz que se] ensina, a escolarização tem mantido na prática um modelo de exclusão para além de participar </a:t>
            </a:r>
            <a:r>
              <a:rPr lang="pt-PT" dirty="0" smtClean="0"/>
              <a:t>diretamente </a:t>
            </a:r>
            <a:r>
              <a:rPr lang="pt-PT" dirty="0"/>
              <a:t>nas lutas pelo controlo do </a:t>
            </a:r>
            <a:r>
              <a:rPr lang="pt-PT" dirty="0" smtClean="0"/>
              <a:t>conhecimento.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231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ED38E3-17FD-441A-A0A3-DE99DD7AE04D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sz="14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33376"/>
            <a:ext cx="82296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000" b="1" u="sng" dirty="0"/>
              <a:t>em termos sociais</a:t>
            </a:r>
          </a:p>
          <a:p>
            <a:pPr algn="ctr" eaLnBrk="1" hangingPunct="1">
              <a:buFontTx/>
              <a:buNone/>
            </a:pPr>
            <a:endParaRPr lang="pt-BR" sz="4000" b="1" u="sng" dirty="0"/>
          </a:p>
          <a:p>
            <a:pPr algn="ctr" eaLnBrk="1" hangingPunct="1">
              <a:buFontTx/>
              <a:buNone/>
            </a:pPr>
            <a:r>
              <a:rPr lang="pt-BR" b="1" dirty="0" smtClean="0"/>
              <a:t> </a:t>
            </a:r>
            <a:r>
              <a:rPr lang="pt-BR" sz="2800" b="1" dirty="0"/>
              <a:t>tem como referência uma oposição ou transição </a:t>
            </a:r>
          </a:p>
          <a:p>
            <a:pPr algn="ctr" eaLnBrk="1" hangingPunct="1">
              <a:buFontTx/>
              <a:buNone/>
            </a:pPr>
            <a:r>
              <a:rPr lang="pt-BR" sz="2800" b="1" u="sng" dirty="0"/>
              <a:t>entre a modernidade</a:t>
            </a:r>
            <a:r>
              <a:rPr lang="pt-BR" sz="2800" b="1" dirty="0"/>
              <a:t>  </a:t>
            </a:r>
          </a:p>
          <a:p>
            <a:pPr algn="ctr" eaLnBrk="1" hangingPunct="1">
              <a:buFontTx/>
              <a:buNone/>
            </a:pPr>
            <a:r>
              <a:rPr lang="pt-BR" sz="2800" b="1" dirty="0"/>
              <a:t>( iniciada com a renascença e consolidada com o iluminismo) </a:t>
            </a:r>
          </a:p>
          <a:p>
            <a:pPr algn="ctr" eaLnBrk="1" hangingPunct="1">
              <a:buFontTx/>
              <a:buNone/>
            </a:pPr>
            <a:r>
              <a:rPr lang="pt-BR" sz="2800" b="1" u="sng" dirty="0"/>
              <a:t>e a pós-modernidade</a:t>
            </a:r>
            <a:r>
              <a:rPr lang="pt-BR" sz="2800" b="1" dirty="0"/>
              <a:t> </a:t>
            </a:r>
          </a:p>
          <a:p>
            <a:pPr algn="ctr" eaLnBrk="1" hangingPunct="1">
              <a:buFontTx/>
              <a:buNone/>
            </a:pPr>
            <a:r>
              <a:rPr lang="pt-BR" sz="2800" b="1" dirty="0"/>
              <a:t>( iniciada em meados do século XX)</a:t>
            </a:r>
          </a:p>
        </p:txBody>
      </p:sp>
    </p:spTree>
    <p:extLst>
      <p:ext uri="{BB962C8B-B14F-4D97-AF65-F5344CB8AC3E}">
        <p14:creationId xmlns:p14="http://schemas.microsoft.com/office/powerpoint/2010/main" val="121616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64BF4-1553-4492-ABD2-64C11606DF0B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sz="14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8573" y="2005645"/>
            <a:ext cx="8229600" cy="426568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pt-BR" sz="2800" b="1" dirty="0" smtClean="0"/>
              <a:t>movimento </a:t>
            </a:r>
            <a:r>
              <a:rPr lang="pt-BR" sz="2800" b="1" dirty="0"/>
              <a:t>intelectual que proclama que estamos a viver uma nova época histórica - a pós-modernidade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pt-BR" sz="2800" b="1" dirty="0"/>
              <a:t>não representa uma teoria coerente, unificada, mas um conjunto variado de perspetivas, abrangendo uma diversidade de campos políticos, estéticos e epistemológicos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54730" y="49297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CONTEXTO DAS TEORIAS PÓS- CRÍTICAS</a:t>
            </a:r>
          </a:p>
          <a:p>
            <a:pPr algn="ctr"/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21937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AA0152-3225-400D-B64B-4EC23ABD6AC1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sz="14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4000" b="1" u="sng"/>
              <a:t>em termos estéticos</a:t>
            </a:r>
          </a:p>
          <a:p>
            <a:pPr algn="ctr" eaLnBrk="1" hangingPunct="1">
              <a:buFontTx/>
              <a:buNone/>
            </a:pPr>
            <a:endParaRPr lang="pt-BR" b="1" smtClean="0"/>
          </a:p>
          <a:p>
            <a:pPr algn="ctr" eaLnBrk="1" hangingPunct="1">
              <a:buFontTx/>
              <a:buNone/>
            </a:pPr>
            <a:r>
              <a:rPr lang="pt-BR" b="1" smtClean="0"/>
              <a:t> </a:t>
            </a:r>
          </a:p>
          <a:p>
            <a:pPr algn="ctr" eaLnBrk="1" hangingPunct="1">
              <a:buFontTx/>
              <a:buNone/>
            </a:pPr>
            <a:r>
              <a:rPr lang="pt-BR" sz="2800" b="1"/>
              <a:t>movimento modernista iniciado em meados do século XIX, </a:t>
            </a:r>
          </a:p>
          <a:p>
            <a:pPr algn="ctr" eaLnBrk="1" hangingPunct="1">
              <a:buFontTx/>
              <a:buNone/>
            </a:pPr>
            <a:r>
              <a:rPr lang="pt-BR" sz="2800" b="1"/>
              <a:t>de reação às regras do classicismo na literatura e nas artes </a:t>
            </a:r>
          </a:p>
          <a:p>
            <a:pPr algn="ctr" eaLnBrk="1" hangingPunct="1">
              <a:buFontTx/>
              <a:buNone/>
            </a:pPr>
            <a:r>
              <a:rPr lang="pt-BR" sz="2800" b="1"/>
              <a:t>critica as noções de pureza, abstração e funcionalidade.</a:t>
            </a:r>
          </a:p>
        </p:txBody>
      </p:sp>
    </p:spTree>
    <p:extLst>
      <p:ext uri="{BB962C8B-B14F-4D97-AF65-F5344CB8AC3E}">
        <p14:creationId xmlns:p14="http://schemas.microsoft.com/office/powerpoint/2010/main" val="93168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C635D9-4382-478A-9FC1-1071AF66DE44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BR" sz="14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800" b="1"/>
          </a:p>
          <a:p>
            <a:pPr algn="ctr" eaLnBrk="1" hangingPunct="1">
              <a:buFontTx/>
              <a:buNone/>
            </a:pPr>
            <a:r>
              <a:rPr lang="pt-BR" sz="3600" b="1"/>
              <a:t> na sua vertente social, política, filosófica e</a:t>
            </a:r>
          </a:p>
          <a:p>
            <a:pPr algn="ctr" eaLnBrk="1" hangingPunct="1">
              <a:buFontTx/>
              <a:buNone/>
            </a:pPr>
            <a:r>
              <a:rPr lang="pt-BR" sz="3600" b="1"/>
              <a:t>epistemológica</a:t>
            </a:r>
          </a:p>
          <a:p>
            <a:pPr eaLnBrk="1" hangingPunct="1">
              <a:buFontTx/>
              <a:buNone/>
            </a:pPr>
            <a:endParaRPr lang="pt-BR" sz="3600" b="1" u="sng"/>
          </a:p>
          <a:p>
            <a:pPr algn="ctr" eaLnBrk="1" hangingPunct="1">
              <a:buFontTx/>
              <a:buNone/>
            </a:pPr>
            <a:r>
              <a:rPr lang="pt-BR" sz="2800" b="1"/>
              <a:t>questiona os princípios e os pressupostos do pensamento social e político, estabelecidos e desenvolvidos a partir do iluminismo</a:t>
            </a:r>
          </a:p>
        </p:txBody>
      </p:sp>
    </p:spTree>
    <p:extLst>
      <p:ext uri="{BB962C8B-B14F-4D97-AF65-F5344CB8AC3E}">
        <p14:creationId xmlns:p14="http://schemas.microsoft.com/office/powerpoint/2010/main" val="284995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BA0417-8509-45A1-B7D3-AAE6ACC95196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BR" sz="14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20714"/>
            <a:ext cx="8229600" cy="5976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400" b="1" u="sng"/>
              <a:t> </a:t>
            </a:r>
            <a:r>
              <a:rPr lang="pt-BR" sz="3600" b="1" u="sng"/>
              <a:t>ideias de razão, ciência, racionalidade, progresso</a:t>
            </a:r>
            <a:r>
              <a:rPr lang="pt-BR" sz="3600" b="1"/>
              <a:t> </a:t>
            </a:r>
            <a:r>
              <a:rPr lang="pt-BR" sz="3600" b="1" u="sng"/>
              <a:t>constante,</a:t>
            </a:r>
            <a:r>
              <a:rPr lang="pt-BR" sz="3600" b="1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800" b="1"/>
              <a:t>estão intimamente ligadas ao tipo de sociedade que se desenvolveu nos séculos seguintes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8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800" b="1"/>
              <a:t>não estabelecerem uma sociedade perfeita do sonho iluminista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8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800" b="1"/>
              <a:t>pesadelo de um sociedade totalitária, burocraticamente organizada</a:t>
            </a:r>
          </a:p>
        </p:txBody>
      </p:sp>
    </p:spTree>
    <p:extLst>
      <p:ext uri="{BB962C8B-B14F-4D97-AF65-F5344CB8AC3E}">
        <p14:creationId xmlns:p14="http://schemas.microsoft.com/office/powerpoint/2010/main" val="397830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2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3316" r="3592"/>
          <a:stretch/>
        </p:blipFill>
        <p:spPr>
          <a:xfrm>
            <a:off x="2023010" y="420613"/>
            <a:ext cx="7841182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20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0387" r="16255"/>
          <a:stretch/>
        </p:blipFill>
        <p:spPr>
          <a:xfrm>
            <a:off x="1440593" y="873940"/>
            <a:ext cx="9532207" cy="451957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733841" y="3787073"/>
            <a:ext cx="278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</a:rPr>
              <a:t>TEORIA TRADICIONAL</a:t>
            </a:r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45423" y="210393"/>
            <a:ext cx="336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TEORIA TRADICIONAL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40593" y="3278725"/>
            <a:ext cx="176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CARATERÍSTICAS</a:t>
            </a:r>
            <a:endParaRPr lang="pt-PT" b="1" dirty="0">
              <a:solidFill>
                <a:srgbClr val="FF0000"/>
              </a:solidFill>
            </a:endParaRP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2508531" y="3648057"/>
            <a:ext cx="1051965" cy="632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0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21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4321" r="11857" b="1899"/>
          <a:stretch/>
        </p:blipFill>
        <p:spPr>
          <a:xfrm>
            <a:off x="1389899" y="1262356"/>
            <a:ext cx="9680140" cy="46124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750" y="-98820"/>
            <a:ext cx="5931922" cy="10668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89899" y="3762224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CARATERÍSTICAS</a:t>
            </a:r>
          </a:p>
        </p:txBody>
      </p:sp>
      <p:cxnSp>
        <p:nvCxnSpPr>
          <p:cNvPr id="12" name="Conexão em ângulos retos 11"/>
          <p:cNvCxnSpPr/>
          <p:nvPr/>
        </p:nvCxnSpPr>
        <p:spPr>
          <a:xfrm>
            <a:off x="3016750" y="3946890"/>
            <a:ext cx="1401501" cy="113490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5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A2A49B-0732-4A99-8C54-602E3171F3D5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BR" sz="14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1021" y="274565"/>
            <a:ext cx="8229600" cy="150637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pt-BR" sz="4000" b="1" dirty="0" smtClean="0"/>
              <a:t>Teorias pós-críticas</a:t>
            </a:r>
            <a:endParaRPr lang="pt-BR" sz="4000" b="1" dirty="0"/>
          </a:p>
          <a:p>
            <a:pPr algn="ctr" eaLnBrk="1" hangingPunct="1">
              <a:buFontTx/>
              <a:buNone/>
            </a:pPr>
            <a:r>
              <a:rPr lang="pt-BR" sz="4000" b="1" dirty="0"/>
              <a:t> do currículo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2789055" y="195209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PT" sz="2800" dirty="0"/>
              <a:t>pós -  modernismo</a:t>
            </a:r>
          </a:p>
          <a:p>
            <a:endParaRPr lang="pt-PT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PT" sz="2800" dirty="0"/>
              <a:t>pós </a:t>
            </a:r>
            <a:r>
              <a:rPr lang="pt-PT" sz="2800" dirty="0" smtClean="0"/>
              <a:t>– estruturalismo</a:t>
            </a:r>
          </a:p>
          <a:p>
            <a:endParaRPr lang="pt-PT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PT" sz="2800" dirty="0" smtClean="0"/>
              <a:t>Multiculturalismo</a:t>
            </a:r>
          </a:p>
          <a:p>
            <a:endParaRPr lang="pt-PT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PT" sz="2800" dirty="0" smtClean="0"/>
              <a:t>Estudos culturais </a:t>
            </a:r>
          </a:p>
          <a:p>
            <a:endParaRPr lang="pt-PT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67004" y="5717364"/>
            <a:ext cx="770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Cultura identidade diferença , saber, poder, género, etnia</a:t>
            </a:r>
            <a:r>
              <a:rPr lang="pt-PT" dirty="0" smtClean="0"/>
              <a:t>….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6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7205" y="498311"/>
            <a:ext cx="962828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PT" b="1" dirty="0"/>
              <a:t>Que resposta os sistemas educativos têm para este novo quadro que a pós-modernidade oferece?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800100" y="1366385"/>
            <a:ext cx="5683092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Modernidade </a:t>
            </a:r>
            <a:r>
              <a:rPr lang="pt-PT" b="1" i="1" dirty="0"/>
              <a:t>a escola, espaço de formação e de aprendizagem, veicula os saberes científicos considerados socialmente válidos</a:t>
            </a:r>
            <a:r>
              <a:rPr lang="pt-PT" dirty="0"/>
              <a:t>, </a:t>
            </a:r>
            <a:r>
              <a:rPr lang="pt-PT" dirty="0" smtClean="0"/>
              <a:t>define </a:t>
            </a:r>
            <a:r>
              <a:rPr lang="pt-PT" dirty="0"/>
              <a:t>currículos e </a:t>
            </a:r>
            <a:r>
              <a:rPr lang="pt-PT" b="1" dirty="0" err="1"/>
              <a:t>objectivos</a:t>
            </a:r>
            <a:r>
              <a:rPr lang="pt-PT" b="1" dirty="0"/>
              <a:t> de aprendizagem claros e precisos</a:t>
            </a:r>
            <a:r>
              <a:rPr lang="pt-PT" dirty="0"/>
              <a:t> que, tanto do ponto de vista das aprendizagens, como das atitudes e valores, os sujeitos devem evidenciar para que sejam considerados pessoas formadas e educadas no quadro dessa sociedade, e desenvolve formas e estratégias de avaliação que aferem, de forma considerada indubitável, a consecução desses mesmos </a:t>
            </a:r>
            <a:r>
              <a:rPr lang="pt-PT" dirty="0" smtClean="0"/>
              <a:t>objetivos.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7544">
            <a:off x="7662358" y="265882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24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227" t="453" b="1163"/>
          <a:stretch/>
        </p:blipFill>
        <p:spPr>
          <a:xfrm>
            <a:off x="501705" y="121381"/>
            <a:ext cx="11214549" cy="61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17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25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933" t="1111" r="442" b="4591"/>
          <a:stretch/>
        </p:blipFill>
        <p:spPr>
          <a:xfrm>
            <a:off x="465292" y="72830"/>
            <a:ext cx="11122503" cy="61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00100" y="393115"/>
            <a:ext cx="962828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PT" b="1" dirty="0"/>
              <a:t>Que resposta os sistemas educativos têm para este novo quadro que a pós-modernidade oferece?</a:t>
            </a:r>
          </a:p>
        </p:txBody>
      </p:sp>
      <p:sp>
        <p:nvSpPr>
          <p:cNvPr id="5" name="Retângulo 4"/>
          <p:cNvSpPr/>
          <p:nvPr/>
        </p:nvSpPr>
        <p:spPr>
          <a:xfrm>
            <a:off x="864836" y="1334379"/>
            <a:ext cx="53417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Pós-Modernidade, </a:t>
            </a:r>
            <a:r>
              <a:rPr lang="pt-PT" b="1" i="1" dirty="0" smtClean="0"/>
              <a:t>a </a:t>
            </a:r>
            <a:r>
              <a:rPr lang="pt-PT" b="1" i="1" dirty="0"/>
              <a:t>escola não é mais o único local (ou dos únicos locais) que dá acesso ao conhecimento e à formação e o perfil formativo que a instituição </a:t>
            </a:r>
            <a:r>
              <a:rPr lang="pt-PT" dirty="0"/>
              <a:t>“escola” proporciona já não está adequado às exigências </a:t>
            </a:r>
            <a:r>
              <a:rPr lang="pt-PT" dirty="0" err="1"/>
              <a:t>actuais</a:t>
            </a:r>
            <a:r>
              <a:rPr lang="pt-PT" dirty="0"/>
              <a:t>, que </a:t>
            </a:r>
            <a:r>
              <a:rPr lang="pt-PT" b="1" dirty="0"/>
              <a:t>solicitam ao indivíduo competências de flexibilidade, capacidade de intervenção e de criatividade, em suma, aptidões para lidar com o incerto e o inesperado </a:t>
            </a:r>
            <a:r>
              <a:rPr lang="pt-PT" dirty="0"/>
              <a:t>e neles encontrar sentidos, oportunidades e condições de viabilidade pessoal (</a:t>
            </a:r>
            <a:r>
              <a:rPr lang="pt-PT" dirty="0" err="1"/>
              <a:t>Hargreaves</a:t>
            </a:r>
            <a:r>
              <a:rPr lang="pt-PT" dirty="0"/>
              <a:t>, 2003)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50819">
            <a:off x="7880841" y="27073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27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8360" t="2702" r="44802" b="3659"/>
          <a:stretch/>
        </p:blipFill>
        <p:spPr>
          <a:xfrm rot="5400000">
            <a:off x="5764138" y="-2251816"/>
            <a:ext cx="529839" cy="53069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0" y="1292907"/>
            <a:ext cx="4695825" cy="990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52972" y="1469877"/>
            <a:ext cx="505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Análise do papel </a:t>
            </a:r>
            <a:r>
              <a:rPr lang="pt-PT" dirty="0"/>
              <a:t>d</a:t>
            </a:r>
            <a:r>
              <a:rPr lang="pt-PT" dirty="0" smtClean="0"/>
              <a:t>o sujeito e da diferença-</a:t>
            </a:r>
          </a:p>
          <a:p>
            <a:r>
              <a:rPr lang="pt-PT" dirty="0" smtClean="0"/>
              <a:t>Não existem certezas ou ideias fixas</a:t>
            </a: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1159907" y="2638003"/>
            <a:ext cx="79706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sz="2400" dirty="0">
                <a:solidFill>
                  <a:srgbClr val="000000"/>
                </a:solidFill>
              </a:rPr>
              <a:t>Conexões entre saber/ identidade/ poder</a:t>
            </a:r>
            <a:r>
              <a:rPr lang="pt-PT" sz="2400" dirty="0" smtClean="0">
                <a:solidFill>
                  <a:srgbClr val="000000"/>
                </a:solidFill>
              </a:rPr>
              <a:t>.</a:t>
            </a:r>
          </a:p>
          <a:p>
            <a:pPr lvl="0" algn="just"/>
            <a:endParaRPr lang="pt-PT" sz="2400" dirty="0">
              <a:solidFill>
                <a:srgbClr val="000000"/>
              </a:solidFill>
            </a:endParaRPr>
          </a:p>
          <a:p>
            <a:pPr lvl="0" algn="just"/>
            <a:r>
              <a:rPr lang="pt-PT" sz="2400" dirty="0" smtClean="0">
                <a:solidFill>
                  <a:srgbClr val="000000"/>
                </a:solidFill>
              </a:rPr>
              <a:t>Procedem </a:t>
            </a:r>
            <a:r>
              <a:rPr lang="pt-PT" sz="2400" dirty="0">
                <a:solidFill>
                  <a:srgbClr val="000000"/>
                </a:solidFill>
              </a:rPr>
              <a:t>intencionalmente e pensam no ser humano</a:t>
            </a:r>
            <a:r>
              <a:rPr lang="pt-PT" sz="2400" dirty="0" smtClean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pt-PT" sz="2400" dirty="0" smtClean="0">
                <a:solidFill>
                  <a:srgbClr val="000000"/>
                </a:solidFill>
              </a:rPr>
              <a:t>Que </a:t>
            </a:r>
            <a:r>
              <a:rPr lang="pt-PT" sz="2400" dirty="0">
                <a:solidFill>
                  <a:srgbClr val="000000"/>
                </a:solidFill>
              </a:rPr>
              <a:t>tipo de ser </a:t>
            </a:r>
            <a:r>
              <a:rPr lang="pt-PT" sz="2400" dirty="0" smtClean="0">
                <a:solidFill>
                  <a:srgbClr val="000000"/>
                </a:solidFill>
              </a:rPr>
              <a:t>humano? </a:t>
            </a:r>
            <a:r>
              <a:rPr lang="pt-PT" sz="2400" dirty="0">
                <a:solidFill>
                  <a:srgbClr val="000000"/>
                </a:solidFill>
              </a:rPr>
              <a:t>racional , competitivo, critico. </a:t>
            </a:r>
            <a:endParaRPr lang="pt-PT" sz="2400" dirty="0" smtClean="0">
              <a:solidFill>
                <a:srgbClr val="000000"/>
              </a:solidFill>
            </a:endParaRPr>
          </a:p>
          <a:p>
            <a:pPr lvl="0" algn="just"/>
            <a:r>
              <a:rPr lang="pt-PT" sz="2400" dirty="0" smtClean="0">
                <a:solidFill>
                  <a:srgbClr val="000000"/>
                </a:solidFill>
              </a:rPr>
              <a:t>A </a:t>
            </a:r>
            <a:r>
              <a:rPr lang="pt-PT" sz="2400" dirty="0">
                <a:solidFill>
                  <a:srgbClr val="000000"/>
                </a:solidFill>
              </a:rPr>
              <a:t>questão da identidade envolve o que somos e o que nos tornamos.  </a:t>
            </a:r>
            <a:endParaRPr lang="pt-PT" sz="2400" dirty="0" smtClean="0">
              <a:solidFill>
                <a:srgbClr val="000000"/>
              </a:solidFill>
            </a:endParaRPr>
          </a:p>
          <a:p>
            <a:pPr lvl="0" algn="just"/>
            <a:r>
              <a:rPr lang="pt-PT" sz="2400" dirty="0">
                <a:solidFill>
                  <a:srgbClr val="000000"/>
                </a:solidFill>
              </a:rPr>
              <a:t>S</a:t>
            </a:r>
            <a:r>
              <a:rPr lang="pt-PT" sz="2400" dirty="0" smtClean="0">
                <a:solidFill>
                  <a:srgbClr val="000000"/>
                </a:solidFill>
              </a:rPr>
              <a:t>elecionar </a:t>
            </a:r>
            <a:r>
              <a:rPr lang="pt-PT" sz="2400" dirty="0">
                <a:solidFill>
                  <a:srgbClr val="000000"/>
                </a:solidFill>
              </a:rPr>
              <a:t>é uma questão de poder privilegia um em </a:t>
            </a:r>
            <a:r>
              <a:rPr lang="pt-PT" sz="2400" dirty="0" smtClean="0">
                <a:solidFill>
                  <a:srgbClr val="000000"/>
                </a:solidFill>
              </a:rPr>
              <a:t>detrimento </a:t>
            </a:r>
            <a:r>
              <a:rPr lang="pt-PT" sz="2400" dirty="0">
                <a:solidFill>
                  <a:srgbClr val="000000"/>
                </a:solidFill>
              </a:rPr>
              <a:t>de </a:t>
            </a:r>
            <a:r>
              <a:rPr lang="pt-PT" sz="2400" dirty="0" smtClean="0">
                <a:solidFill>
                  <a:srgbClr val="000000"/>
                </a:solidFill>
              </a:rPr>
              <a:t>outro.</a:t>
            </a:r>
            <a:endParaRPr lang="pt-P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43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28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0824" b="2834"/>
          <a:stretch/>
        </p:blipFill>
        <p:spPr>
          <a:xfrm>
            <a:off x="987228" y="574534"/>
            <a:ext cx="9343826" cy="51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2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29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8360" t="2702" r="44802" b="3659"/>
          <a:stretch/>
        </p:blipFill>
        <p:spPr>
          <a:xfrm rot="5400000">
            <a:off x="5764138" y="-2251816"/>
            <a:ext cx="529839" cy="53069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0" y="1292907"/>
            <a:ext cx="4695825" cy="990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52972" y="1469877"/>
            <a:ext cx="505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Análise do papel </a:t>
            </a:r>
            <a:r>
              <a:rPr lang="pt-PT" dirty="0"/>
              <a:t>d</a:t>
            </a:r>
            <a:r>
              <a:rPr lang="pt-PT" dirty="0" smtClean="0"/>
              <a:t>o sujeito e da diferença-</a:t>
            </a:r>
          </a:p>
          <a:p>
            <a:r>
              <a:rPr lang="pt-PT" dirty="0" smtClean="0"/>
              <a:t>Não existem certezas ou ideias fixas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016" r="3941" b="39378"/>
          <a:stretch/>
        </p:blipFill>
        <p:spPr>
          <a:xfrm>
            <a:off x="786213" y="788495"/>
            <a:ext cx="10494236" cy="345876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68224" y="4623275"/>
            <a:ext cx="265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 conhecimento que deve ser ensinado ?</a:t>
            </a:r>
            <a:endParaRPr lang="pt-PT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99290" y="4623275"/>
            <a:ext cx="2247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Que tipo de pessoa pretendemos para a sociedade?</a:t>
            </a:r>
            <a:endParaRPr lang="pt-PT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520159" y="4600979"/>
            <a:ext cx="286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Quais os critérios de seleção privilegia o conhecimento ?  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78161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51CBAA-19AB-480B-A1A3-143B317BF451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sz="1400"/>
          </a:p>
        </p:txBody>
      </p:sp>
      <p:sp>
        <p:nvSpPr>
          <p:cNvPr id="3" name="Retângulo 2"/>
          <p:cNvSpPr/>
          <p:nvPr/>
        </p:nvSpPr>
        <p:spPr>
          <a:xfrm>
            <a:off x="768139" y="1677924"/>
            <a:ext cx="93307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Os </a:t>
            </a:r>
            <a:r>
              <a:rPr lang="pt-PT" sz="2400" dirty="0"/>
              <a:t>autores </a:t>
            </a:r>
            <a:r>
              <a:rPr lang="pt-PT" sz="2400" b="1" dirty="0"/>
              <a:t>Moreira e Silva (2013, pp.14-17) </a:t>
            </a:r>
            <a:r>
              <a:rPr lang="pt-PT" sz="2400" dirty="0"/>
              <a:t>descrevem </a:t>
            </a:r>
            <a:r>
              <a:rPr lang="pt-PT" sz="2400" dirty="0" smtClean="0"/>
              <a:t>:</a:t>
            </a:r>
            <a:endParaRPr lang="pt-PT" sz="2400" dirty="0"/>
          </a:p>
          <a:p>
            <a:pPr algn="just"/>
            <a:endParaRPr lang="pt-PT" sz="2400" dirty="0"/>
          </a:p>
          <a:p>
            <a:pPr algn="just"/>
            <a:r>
              <a:rPr lang="pt-PT" sz="2400" dirty="0" smtClean="0"/>
              <a:t>“[...] </a:t>
            </a:r>
            <a:r>
              <a:rPr lang="pt-PT" sz="2400" dirty="0"/>
              <a:t>a escola foi então vista como capaz de desempenhar papel de relevo no cumprimento de tais funções e facilitar a adaptação das novas gerações às transformações econômicas, sociais e culturais que ocorriam [...]”, decorrendo certo impulso de pessoas ligadas a administração da educação à construção e testagem de currículos, com fins de se alcançar determinados resultados educacionais, ou seja, moldar comportamentos segundo preceitos </a:t>
            </a:r>
            <a:r>
              <a:rPr lang="pt-PT" sz="2400" dirty="0" err="1"/>
              <a:t>civilizatórios</a:t>
            </a:r>
            <a:r>
              <a:rPr lang="pt-PT" sz="2400" dirty="0"/>
              <a:t> </a:t>
            </a:r>
            <a:r>
              <a:rPr lang="pt-PT" sz="2400" dirty="0" smtClean="0"/>
              <a:t>(Matos, </a:t>
            </a:r>
            <a:r>
              <a:rPr lang="pt-PT" sz="2400" dirty="0"/>
              <a:t>2015</a:t>
            </a:r>
            <a:r>
              <a:rPr lang="pt-PT" sz="2400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8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30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3061" r="10095"/>
          <a:stretch/>
        </p:blipFill>
        <p:spPr>
          <a:xfrm>
            <a:off x="1499428" y="865847"/>
            <a:ext cx="9711033" cy="4604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55" y="129287"/>
            <a:ext cx="5303980" cy="530398"/>
          </a:xfrm>
          <a:prstGeom prst="rect">
            <a:avLst/>
          </a:prstGeom>
        </p:spPr>
      </p:pic>
      <p:cxnSp>
        <p:nvCxnSpPr>
          <p:cNvPr id="6" name="Conexão em ângulos retos 5"/>
          <p:cNvCxnSpPr/>
          <p:nvPr/>
        </p:nvCxnSpPr>
        <p:spPr>
          <a:xfrm>
            <a:off x="3406747" y="3714244"/>
            <a:ext cx="2338598" cy="72019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617818" y="3514189"/>
            <a:ext cx="199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FF0000"/>
                </a:solidFill>
              </a:rPr>
              <a:t>CARATERISTICAS</a:t>
            </a:r>
            <a:endParaRPr lang="pt-P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31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8760" r="12275" b="2395"/>
          <a:stretch/>
        </p:blipFill>
        <p:spPr>
          <a:xfrm>
            <a:off x="1247901" y="882031"/>
            <a:ext cx="9684439" cy="43858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130" y="185932"/>
            <a:ext cx="5303980" cy="5303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84" y="3406955"/>
            <a:ext cx="2420322" cy="80474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91216" y="3222289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CARATERISTICAS</a:t>
            </a:r>
          </a:p>
        </p:txBody>
      </p:sp>
    </p:spTree>
    <p:extLst>
      <p:ext uri="{BB962C8B-B14F-4D97-AF65-F5344CB8AC3E}">
        <p14:creationId xmlns:p14="http://schemas.microsoft.com/office/powerpoint/2010/main" val="104008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32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4873" r="15139" b="3275"/>
          <a:stretch/>
        </p:blipFill>
        <p:spPr>
          <a:xfrm>
            <a:off x="970021" y="1043300"/>
            <a:ext cx="9586449" cy="448298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32" y="153563"/>
            <a:ext cx="5303980" cy="53039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76611" y="3284794"/>
            <a:ext cx="194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CARATERISTICAS</a:t>
            </a:r>
          </a:p>
        </p:txBody>
      </p:sp>
      <p:cxnSp>
        <p:nvCxnSpPr>
          <p:cNvPr id="7" name="Conexão em ângulos retos 6"/>
          <p:cNvCxnSpPr/>
          <p:nvPr/>
        </p:nvCxnSpPr>
        <p:spPr>
          <a:xfrm>
            <a:off x="3099250" y="3469460"/>
            <a:ext cx="2281411" cy="109906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95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33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7199" r="12655" b="104"/>
          <a:stretch/>
        </p:blipFill>
        <p:spPr>
          <a:xfrm>
            <a:off x="1117608" y="997342"/>
            <a:ext cx="9892050" cy="44425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01" y="137379"/>
            <a:ext cx="5303980" cy="530398"/>
          </a:xfrm>
          <a:prstGeom prst="rect">
            <a:avLst/>
          </a:prstGeom>
        </p:spPr>
      </p:pic>
      <p:cxnSp>
        <p:nvCxnSpPr>
          <p:cNvPr id="6" name="Conexão em ângulos retos 5"/>
          <p:cNvCxnSpPr/>
          <p:nvPr/>
        </p:nvCxnSpPr>
        <p:spPr>
          <a:xfrm>
            <a:off x="3034513" y="3673785"/>
            <a:ext cx="2597544" cy="88203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371284" y="3489119"/>
            <a:ext cx="172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CARATERISTICAS</a:t>
            </a:r>
          </a:p>
        </p:txBody>
      </p:sp>
    </p:spTree>
    <p:extLst>
      <p:ext uri="{BB962C8B-B14F-4D97-AF65-F5344CB8AC3E}">
        <p14:creationId xmlns:p14="http://schemas.microsoft.com/office/powerpoint/2010/main" val="301572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34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-261" t="18330" r="14412" b="18"/>
          <a:stretch/>
        </p:blipFill>
        <p:spPr>
          <a:xfrm>
            <a:off x="1162768" y="1398374"/>
            <a:ext cx="9469210" cy="39882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6490289" y="3589374"/>
            <a:ext cx="1876924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Pós-modernidade</a:t>
            </a:r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83" y="412509"/>
            <a:ext cx="5303980" cy="530398"/>
          </a:xfrm>
          <a:prstGeom prst="rect">
            <a:avLst/>
          </a:prstGeom>
        </p:spPr>
      </p:pic>
      <p:cxnSp>
        <p:nvCxnSpPr>
          <p:cNvPr id="7" name="Conexão em ângulos retos 6"/>
          <p:cNvCxnSpPr/>
          <p:nvPr/>
        </p:nvCxnSpPr>
        <p:spPr>
          <a:xfrm>
            <a:off x="3123526" y="3738520"/>
            <a:ext cx="2395242" cy="88203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480155" y="3553854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CARATERISTICAS</a:t>
            </a:r>
          </a:p>
        </p:txBody>
      </p:sp>
    </p:spTree>
    <p:extLst>
      <p:ext uri="{BB962C8B-B14F-4D97-AF65-F5344CB8AC3E}">
        <p14:creationId xmlns:p14="http://schemas.microsoft.com/office/powerpoint/2010/main" val="1562060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FB7FAF-ACBC-4611-BEB0-05A52D48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370"/>
            <a:ext cx="10283890" cy="9178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PT" sz="3600" b="1" dirty="0" smtClean="0">
                <a:solidFill>
                  <a:schemeClr val="tx1"/>
                </a:solidFill>
                <a:latin typeface="NewsGotT" pitchFamily="2" charset="0"/>
              </a:rPr>
              <a:t>Novas </a:t>
            </a:r>
            <a:r>
              <a:rPr lang="pt-PT" sz="3600" b="1" dirty="0">
                <a:solidFill>
                  <a:schemeClr val="tx1"/>
                </a:solidFill>
                <a:latin typeface="NewsGotT" pitchFamily="2" charset="0"/>
              </a:rPr>
              <a:t>questões que se colocam aos processos educativos e formativos</a:t>
            </a:r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="" xmlns:a16="http://schemas.microsoft.com/office/drawing/2014/main" id="{F8E4861B-B8F6-4B71-849C-443FFC7FEC3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727788" y="1282960"/>
          <a:ext cx="14462449" cy="484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280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36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91" y="1005241"/>
            <a:ext cx="8052409" cy="503627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14009" y="356143"/>
            <a:ext cx="642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A</a:t>
            </a:r>
            <a:r>
              <a:rPr lang="pt-PT" sz="2400" b="1" dirty="0" smtClean="0"/>
              <a:t>s palavras chave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5669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953-3363-4BB2-8EC3-694095E78948}" type="slidenum">
              <a:rPr lang="pt-PT" smtClean="0"/>
              <a:t>37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801111" y="554086"/>
            <a:ext cx="10276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1. O currículo tem um papel  tanto de conservação quanto de </a:t>
            </a:r>
            <a:r>
              <a:rPr lang="pt-PT" dirty="0"/>
              <a:t>transformação </a:t>
            </a:r>
            <a:r>
              <a:rPr lang="pt-PT" dirty="0" smtClean="0"/>
              <a:t>e construção de conhecimentos historicamente  acumulados. A perspetiva teórica que trata o currículo como um campo de disputa e tensões pois vê-se  em questões de ideologia e poder.</a:t>
            </a:r>
          </a:p>
          <a:p>
            <a:r>
              <a:rPr lang="pt-PT" dirty="0" smtClean="0"/>
              <a:t>A teoria caraterizada denomina-se por :</a:t>
            </a:r>
          </a:p>
          <a:p>
            <a:r>
              <a:rPr lang="pt-PT" dirty="0" smtClean="0"/>
              <a:t>1- Tradicional</a:t>
            </a:r>
          </a:p>
          <a:p>
            <a:r>
              <a:rPr lang="pt-PT" dirty="0" smtClean="0"/>
              <a:t>2. Critica</a:t>
            </a:r>
          </a:p>
          <a:p>
            <a:r>
              <a:rPr lang="pt-PT" dirty="0" smtClean="0"/>
              <a:t>3. Pós-critica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1111" y="3139409"/>
            <a:ext cx="1128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2. O currículo enfatiza os conceitos pedagógicos  de ensino, aprendizagem, organização, planeamento, objetivos, eficiência e metodologia. </a:t>
            </a:r>
          </a:p>
          <a:p>
            <a:r>
              <a:rPr lang="pt-PT" dirty="0" smtClean="0"/>
              <a:t>Estes conceitos são próprios da teoria critica?  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1111" y="4611022"/>
            <a:ext cx="10697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3. O currículo salienta a identidade, a diferença, a subjetividade, a cultura, o género, a raça, o multiculturalismo na escola</a:t>
            </a:r>
          </a:p>
          <a:p>
            <a:r>
              <a:rPr lang="pt-PT" dirty="0" smtClean="0"/>
              <a:t>Esta  </a:t>
            </a:r>
            <a:r>
              <a:rPr lang="pt-PT" dirty="0"/>
              <a:t>teoria caraterizada denomina-se por </a:t>
            </a:r>
            <a:r>
              <a:rPr lang="pt-PT" dirty="0" smtClean="0"/>
              <a:t>:</a:t>
            </a:r>
            <a:endParaRPr lang="pt-PT" dirty="0"/>
          </a:p>
          <a:p>
            <a:r>
              <a:rPr lang="pt-PT" dirty="0"/>
              <a:t>1- Tradicional</a:t>
            </a:r>
          </a:p>
          <a:p>
            <a:r>
              <a:rPr lang="pt-PT" dirty="0"/>
              <a:t>2. Critica</a:t>
            </a:r>
          </a:p>
          <a:p>
            <a:r>
              <a:rPr lang="pt-PT" dirty="0"/>
              <a:t>3. </a:t>
            </a:r>
            <a:r>
              <a:rPr lang="pt-PT" dirty="0" smtClean="0"/>
              <a:t>Pós-critica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30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888720-8E99-49FD-B04D-E60D7871A539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pt-BR" sz="1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0264" y="350378"/>
            <a:ext cx="10102554" cy="5947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8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36449" y="-30963"/>
            <a:ext cx="769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Relação entre conhecimento e cultura </a:t>
            </a:r>
            <a:endParaRPr lang="pt-PT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10009"/>
          <a:stretch/>
        </p:blipFill>
        <p:spPr>
          <a:xfrm>
            <a:off x="1762614" y="722160"/>
            <a:ext cx="7743825" cy="57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A2A49B-0732-4A99-8C54-602E3171F3D5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pt-BR" sz="14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1021" y="219878"/>
            <a:ext cx="8229600" cy="124478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pt-BR" sz="4000" b="1" dirty="0" smtClean="0"/>
          </a:p>
          <a:p>
            <a:pPr algn="ctr" eaLnBrk="1" hangingPunct="1">
              <a:buFontTx/>
              <a:buNone/>
            </a:pPr>
            <a:r>
              <a:rPr lang="pt-BR" sz="4000" b="1" dirty="0" smtClean="0"/>
              <a:t>Âmbitos de referência do curriculo </a:t>
            </a:r>
            <a:endParaRPr lang="pt-BR" sz="4000" b="1" dirty="0"/>
          </a:p>
        </p:txBody>
      </p:sp>
      <p:sp>
        <p:nvSpPr>
          <p:cNvPr id="2" name="Retângulo 1"/>
          <p:cNvSpPr/>
          <p:nvPr/>
        </p:nvSpPr>
        <p:spPr>
          <a:xfrm>
            <a:off x="1149069" y="1893536"/>
            <a:ext cx="93543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 smtClean="0"/>
              <a:t>Instituições produtores do conhecimento científico – Universidades e centros de investigação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 smtClean="0"/>
              <a:t>O mundo do trabalho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 smtClean="0"/>
              <a:t>Desenvolvimentos tecnológicos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 smtClean="0"/>
              <a:t>Atividades desportivas e culturais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 smtClean="0"/>
              <a:t>Produção artística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 smtClean="0"/>
              <a:t>Campo da saúde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 smtClean="0"/>
              <a:t>Formas diversas de exercer a cidadania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 smtClean="0"/>
              <a:t>Movimentos sociais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9857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51CBAA-19AB-480B-A1A3-143B317BF451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sz="1400"/>
          </a:p>
        </p:txBody>
      </p:sp>
      <p:sp>
        <p:nvSpPr>
          <p:cNvPr id="3" name="Retângulo 2"/>
          <p:cNvSpPr/>
          <p:nvPr/>
        </p:nvSpPr>
        <p:spPr>
          <a:xfrm>
            <a:off x="1245058" y="286094"/>
            <a:ext cx="8655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/>
              <a:t> </a:t>
            </a:r>
          </a:p>
          <a:p>
            <a:pPr algn="just"/>
            <a:r>
              <a:rPr lang="pt-PT" sz="2000" b="1" dirty="0" smtClean="0"/>
              <a:t>o </a:t>
            </a:r>
            <a:r>
              <a:rPr lang="pt-PT" sz="2000" b="1" dirty="0"/>
              <a:t>currículo “não é um elemento inocente e neutro de transmissão desinteressada do conhecimento social. [..] transmite visões sociais particulares e interessadas”.</a:t>
            </a:r>
          </a:p>
          <a:p>
            <a:pPr algn="just"/>
            <a:endParaRPr lang="pt-PT" sz="2000" dirty="0" smtClean="0"/>
          </a:p>
          <a:p>
            <a:pPr algn="just"/>
            <a:endParaRPr lang="pt-PT" sz="2000" dirty="0" smtClean="0"/>
          </a:p>
          <a:p>
            <a:pPr algn="just"/>
            <a:r>
              <a:rPr lang="pt-PT" sz="2000" dirty="0"/>
              <a:t>[...] considerou-se o currículo como instrumento por excelência do controle social que se pretendia estabelecer. Coube, assim, à escola inculcar os valores, as condutas e os hábitos “adequados”. Neste mesmo momento, a preocupação com a educação vocacional fez-se notar, evidenciando o propósito de ajustar a escola às novas necessidades da economia. Viu-se como indispensável, em síntese, organizar o currículo e conferir-lhe características de ordem, racionalidade e eficiência. (p. 17). </a:t>
            </a:r>
            <a:endParaRPr lang="pt-PT" sz="2000" dirty="0" smtClean="0"/>
          </a:p>
          <a:p>
            <a:pPr algn="just"/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598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88A78-9ABB-4B98-8EA7-9F22F809F466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sz="14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160337"/>
            <a:ext cx="9424587" cy="993345"/>
          </a:xfrm>
          <a:noFill/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pt-BR" sz="4000" b="1" dirty="0" smtClean="0"/>
              <a:t>Teoria crítica do currículo</a:t>
            </a:r>
          </a:p>
        </p:txBody>
      </p:sp>
      <p:sp>
        <p:nvSpPr>
          <p:cNvPr id="2" name="AutoShape 2" descr="PDF) ALTHUSSER Ideologia e Aparelhos Ideologicos do Estado | Clecio  Oliveira - Academia.e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4" descr="PDF) ALTHUSSER Ideologia e Aparelhos Ideologicos do Estado | Clecio  Oliveira - Academia.ed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0" name="Picture 6" descr="PDF) ALTHUSSER Ideologia e Aparelhos Ideologicos do Estado | Clecio  Oliveira - Academia.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45" y="1723703"/>
            <a:ext cx="2811566" cy="38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Reprodução de Pierre Bourdieu e Jean-Claude Passeron - Livro - W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03" y="1759393"/>
            <a:ext cx="2888480" cy="38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51965" y="913504"/>
            <a:ext cx="939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Faz a conexão entre a educação e ideologia. A escola constitui-se no aparelho ideológico do estado e atinge quase toda a população por um longo período e transmite a ideologia através do seu currículo.</a:t>
            </a:r>
            <a:endParaRPr lang="pt-PT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7091" t="3607" r="4309" b="2307"/>
          <a:stretch/>
        </p:blipFill>
        <p:spPr>
          <a:xfrm>
            <a:off x="4733842" y="1708512"/>
            <a:ext cx="2767475" cy="38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B19D9-A677-4B35-895E-8E1A559B2218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sz="14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0988" y="801653"/>
            <a:ext cx="9803451" cy="1264778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marL="0" indent="0" algn="just" eaLnBrk="1" hangingPunct="1">
              <a:buNone/>
            </a:pPr>
            <a:r>
              <a:rPr lang="pt-BR" dirty="0" smtClean="0"/>
              <a:t>A classe dominante transmitia as suas ideias sobre o mundo social;</a:t>
            </a:r>
          </a:p>
          <a:p>
            <a:pPr marL="0" indent="0" algn="just" eaLnBrk="1" hangingPunct="1">
              <a:buNone/>
            </a:pPr>
            <a:r>
              <a:rPr lang="pt-BR" dirty="0" smtClean="0"/>
              <a:t>A ideologia estaria de forma subtil, nas disciplinas de História, Estudos Sociais e Moral;</a:t>
            </a:r>
          </a:p>
          <a:p>
            <a:pPr marL="0" indent="0" algn="just" eaLnBrk="1" hangingPunct="1">
              <a:buNone/>
            </a:pPr>
            <a:r>
              <a:rPr lang="pt-BR" dirty="0" smtClean="0"/>
              <a:t> Eram transmitida por livros didaticos e pelas aulas dos professores:</a:t>
            </a:r>
          </a:p>
          <a:p>
            <a:pPr marL="0" indent="0" algn="just" eaLnBrk="1" hangingPunct="1">
              <a:buNone/>
            </a:pP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4546181" y="156647"/>
            <a:ext cx="28519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Educação </a:t>
            </a:r>
            <a:r>
              <a:rPr lang="pt-BR" sz="2400" b="1" dirty="0"/>
              <a:t>e </a:t>
            </a:r>
            <a:r>
              <a:rPr lang="pt-BR" sz="2400" b="1" dirty="0" smtClean="0"/>
              <a:t>ideologia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075344" y="2716431"/>
            <a:ext cx="95678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</a:rPr>
              <a:t>educação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e o curriculo são vistos  como profundamente  envolvidos no processo cultural.</a:t>
            </a:r>
            <a:endParaRPr lang="pt-BR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85750" lvl="0" indent="-285750" algn="just"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Existe uma cultura unitária e homogenia e aceite,por isso digna de ser transmitidos às futuras gerações através do curriculo.</a:t>
            </a:r>
          </a:p>
          <a:p>
            <a:pPr marL="285750" lvl="0" indent="-285750" algn="just"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O curriculo cultura de classe  ou grupo dominante</a:t>
            </a:r>
            <a:r>
              <a:rPr lang="pt-BR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</a:t>
            </a:r>
            <a:endParaRPr lang="pt-BR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86634" y="4791572"/>
            <a:ext cx="959216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Os conceitos de   ideologia e a cultura incorporados no currículo  é o resultado das relações de poder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Os compromisso </a:t>
            </a:r>
            <a:r>
              <a:rPr lang="pt-PT" dirty="0"/>
              <a:t>da educação com os interesses da classe </a:t>
            </a:r>
            <a:r>
              <a:rPr lang="pt-PT" dirty="0" smtClean="0"/>
              <a:t>dominante.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O poder do estado sempre manipula as classe desfavorecidas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2234" y="857756"/>
            <a:ext cx="461665" cy="1051964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PT" dirty="0" smtClean="0"/>
              <a:t>Ideologia 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2234" y="2836258"/>
            <a:ext cx="461665" cy="1189529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PT" dirty="0" smtClean="0"/>
              <a:t>cultura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2234" y="4952326"/>
            <a:ext cx="461665" cy="833479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PT" dirty="0" smtClean="0"/>
              <a:t>Poder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B19D9-A677-4B35-895E-8E1A559B2218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sz="14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344" y="991313"/>
            <a:ext cx="9803451" cy="1264778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pt-BR" b="1" dirty="0" smtClean="0"/>
              <a:t>a sociedade é dividida em classes antagónicas que sob a forma de luta de classes opõe burguesia ao proletariado.</a:t>
            </a:r>
          </a:p>
          <a:p>
            <a:pPr marL="0" indent="0" algn="just" eaLnBrk="1" hangingPunct="1">
              <a:buNone/>
            </a:pPr>
            <a:r>
              <a:rPr lang="pt-BR" b="1" dirty="0" smtClean="0"/>
              <a:t>é uma luta que se trava nas relações de produção, que são relações de exploração</a:t>
            </a:r>
            <a:r>
              <a:rPr lang="pt-BR" dirty="0" smtClean="0"/>
              <a:t> 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87360" y="156647"/>
            <a:ext cx="35696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CONCEÇÃO DE SOCIEDADE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905854" y="3153401"/>
            <a:ext cx="9826330" cy="17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pt-BR" sz="2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 educação é um instrumento de discriminação social, por reforçar e legitimar a marginalização cultural </a:t>
            </a:r>
            <a:r>
              <a:rPr lang="pt-BR" sz="24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escolar.</a:t>
            </a:r>
            <a:endParaRPr lang="pt-BR" sz="2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endParaRPr lang="pt-BR" sz="2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</a:t>
            </a:r>
            <a:r>
              <a:rPr lang="pt-BR" sz="2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escola cumpre o seu papel no processo de reprodução do </a:t>
            </a:r>
            <a:r>
              <a:rPr lang="pt-BR" sz="24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capitalismo.</a:t>
            </a:r>
            <a:endParaRPr lang="pt-BR" sz="2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54258" y="2535493"/>
            <a:ext cx="90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FOCO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62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14BE17-331D-4A60-84BD-327394849C43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sz="1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199" y="1314860"/>
            <a:ext cx="10947162" cy="492977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b="1" dirty="0" smtClean="0">
                <a:solidFill>
                  <a:srgbClr val="C00000"/>
                </a:solidFill>
              </a:rPr>
              <a:t>1)  violência simbólica</a:t>
            </a:r>
            <a:r>
              <a:rPr lang="pt-BR" sz="2400" b="1" u="sng" dirty="0" smtClean="0">
                <a:solidFill>
                  <a:srgbClr val="C00000"/>
                </a:solidFill>
              </a:rPr>
              <a:t> </a:t>
            </a:r>
            <a:endParaRPr lang="pt-BR" sz="2400" b="1" u="sng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100" b="1" dirty="0" smtClean="0"/>
              <a:t>os grupos e classes dominantes controlam os significados culturalmente legítimos e socialmente mais valorizados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100" b="1" dirty="0" smtClean="0"/>
              <a:t>aqueles que têm mais capital cultural são melhor sucedidos na escola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2100" b="1" dirty="0" smtClean="0"/>
          </a:p>
          <a:p>
            <a:pPr marL="0" indent="0">
              <a:buNone/>
            </a:pPr>
            <a:r>
              <a:rPr lang="pt-PT" sz="2400" b="1" dirty="0">
                <a:solidFill>
                  <a:srgbClr val="C00000"/>
                </a:solidFill>
              </a:rPr>
              <a:t>2) aparelhos repressivos do estado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b="1" dirty="0"/>
              <a:t>(polícia, tribunais, prisões</a:t>
            </a:r>
            <a:r>
              <a:rPr lang="pt-PT" b="1" dirty="0" smtClean="0"/>
              <a:t>..)</a:t>
            </a:r>
          </a:p>
          <a:p>
            <a:pPr>
              <a:buFont typeface="Wingdings" panose="05000000000000000000" pitchFamily="2" charset="2"/>
              <a:buChar char="§"/>
            </a:pPr>
            <a:endParaRPr lang="pt-PT" b="1" dirty="0"/>
          </a:p>
          <a:p>
            <a:pPr marL="0" indent="0">
              <a:buNone/>
            </a:pPr>
            <a:r>
              <a:rPr lang="pt-PT" sz="2400" b="1" dirty="0">
                <a:solidFill>
                  <a:srgbClr val="C00000"/>
                </a:solidFill>
              </a:rPr>
              <a:t>3)aparelhos ideológicos do estado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b="1" dirty="0" smtClean="0"/>
              <a:t>( </a:t>
            </a:r>
            <a:r>
              <a:rPr lang="pt-PT" b="1" dirty="0"/>
              <a:t>igreja, escola, meios de comunicação social...) </a:t>
            </a:r>
            <a:endParaRPr lang="pt-PT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pt-PT" b="1" dirty="0"/>
          </a:p>
          <a:p>
            <a:pPr marL="0" indent="0">
              <a:buNone/>
            </a:pPr>
            <a:r>
              <a:rPr lang="pt-PT" sz="2400" b="1" dirty="0" smtClean="0">
                <a:solidFill>
                  <a:srgbClr val="C00000"/>
                </a:solidFill>
              </a:rPr>
              <a:t>4)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a escola é dividida em dois grandes domínios </a:t>
            </a:r>
            <a:endParaRPr lang="pt-BR" sz="3600" b="1" u="sng" dirty="0"/>
          </a:p>
          <a:p>
            <a:r>
              <a:rPr lang="pt-BR" b="1" dirty="0"/>
              <a:t> primário, profissional - destinado aos trabalhadores;</a:t>
            </a:r>
          </a:p>
          <a:p>
            <a:r>
              <a:rPr lang="pt-BR" b="1" dirty="0"/>
              <a:t> secundário, superior - destinado à burguesia. </a:t>
            </a:r>
            <a:endParaRPr lang="pt-BR" b="1" dirty="0" smtClean="0"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pt-BR" b="1" dirty="0" smtClean="0">
                <a:latin typeface="Wingdings" panose="05000000000000000000" pitchFamily="2" charset="2"/>
                <a:sym typeface="Wingdings" panose="05000000000000000000" pitchFamily="2" charset="2"/>
              </a:rPr>
              <a:t>			</a:t>
            </a:r>
            <a:endParaRPr lang="pt-BR" b="1" dirty="0" smtClean="0"/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PT" b="1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b="1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4106229" y="235038"/>
            <a:ext cx="26212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 dirty="0" smtClean="0"/>
              <a:t>CONCEITOS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252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FFA506-EF66-4C4D-AB02-475C0B0BD9E5}" type="slidenum">
              <a:rPr lang="pt-B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sz="1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209" y="620713"/>
            <a:ext cx="9518591" cy="55054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pt-BR" sz="3600" b="1" dirty="0"/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pt-BR" sz="2800" b="1" dirty="0"/>
              <a:t>explicita os mecanismos de funcionamento da escola capitalista e a sua </a:t>
            </a:r>
            <a:r>
              <a:rPr lang="pt-BR" sz="2800" b="1" dirty="0" smtClean="0"/>
              <a:t>constituição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endParaRPr lang="pt-BR" sz="2800" b="1" dirty="0" smtClean="0"/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pt-BR" sz="2800" b="1" dirty="0" smtClean="0"/>
              <a:t>põe </a:t>
            </a:r>
            <a:r>
              <a:rPr lang="pt-BR" sz="2800" b="1" dirty="0"/>
              <a:t>em evidência o compromisso da educação com os interesses da classe dominante</a:t>
            </a:r>
            <a:r>
              <a:rPr lang="pt-BR" sz="2800" dirty="0"/>
              <a:t> </a:t>
            </a:r>
            <a:endParaRPr lang="pt-BR" sz="2800" dirty="0" smtClean="0"/>
          </a:p>
          <a:p>
            <a:pPr marL="514350" indent="-514350" algn="just" eaLnBrk="1" hangingPunct="1">
              <a:buFont typeface="+mj-lt"/>
              <a:buAutoNum type="arabicPeriod"/>
            </a:pPr>
            <a:endParaRPr lang="pt-BR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b="1" dirty="0"/>
              <a:t>sustenta que quanto mais os professores ignoram que estão a reproduzir a sociedade capitalista, mais eficazmente a </a:t>
            </a:r>
            <a:r>
              <a:rPr lang="pt-BR" sz="2800" b="1" dirty="0" smtClean="0"/>
              <a:t>reproduzem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  <a:p>
            <a:pPr marL="514350" indent="-514350" algn="ctr">
              <a:buFont typeface="+mj-lt"/>
              <a:buAutoNum type="arabicPeriod"/>
            </a:pPr>
            <a:endParaRPr lang="pt-BR" sz="2800" b="1" dirty="0"/>
          </a:p>
          <a:p>
            <a:pPr marL="514350" indent="-514350" algn="ctr" eaLnBrk="1" hangingPunct="1">
              <a:buFont typeface="+mj-lt"/>
              <a:buAutoNum type="arabicPeriod"/>
            </a:pP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4236159" y="266770"/>
            <a:ext cx="2755050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/>
              <a:t>FINALIDADE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910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1971</Words>
  <Application>Microsoft Office PowerPoint</Application>
  <PresentationFormat>Ecrã Panorâmico</PresentationFormat>
  <Paragraphs>232</Paragraphs>
  <Slides>39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Calibri Light</vt:lpstr>
      <vt:lpstr>NewsGotT</vt:lpstr>
      <vt:lpstr>Wingdings</vt:lpstr>
      <vt:lpstr>Retrospetiva</vt:lpstr>
      <vt:lpstr>Currículo e teorias curriculares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Novas questões que se colocam aos processos educativos e formativos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Currículo e teorias curriculares</dc:title>
  <dc:creator>Utilizador</dc:creator>
  <cp:lastModifiedBy>Conta Microsoft</cp:lastModifiedBy>
  <cp:revision>97</cp:revision>
  <dcterms:created xsi:type="dcterms:W3CDTF">2022-10-28T17:33:14Z</dcterms:created>
  <dcterms:modified xsi:type="dcterms:W3CDTF">2024-11-06T17:22:18Z</dcterms:modified>
</cp:coreProperties>
</file>