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Noto Sans Symbols" panose="020B0604020202020204" charset="0"/>
      <p:regular r:id="rId52"/>
      <p:bold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9kgSZOiXHKbnkINYaTOcznGZv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6417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605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846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4571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545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2081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9151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0015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3819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8494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3244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088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06d89f37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3106d89f3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3596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1997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999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594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975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28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4979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92189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6439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845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82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06d89f373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3106d89f37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3841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271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063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82417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6101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40077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803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71534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33459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32366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004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06d89f373_0_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3106d89f37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87337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26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04906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55304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76995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81226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137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0750b25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0750b255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310750b255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328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06d89f373_0_2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3106d89f373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961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06d89f373_0_3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3106d89f373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6778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4940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879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o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26" name="Google Shape;26;p4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0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5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e texto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1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1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5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cção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47" name="Google Shape;47;p4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46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9" name="Google Shape;59;p4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4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8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8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8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48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48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9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9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49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83" name="Google Shape;83;p49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4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40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17" name="Google Shape;17;p40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Currículo e teorias curriculares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 txBox="1">
            <a:spLocks noGrp="1"/>
          </p:cNvSpPr>
          <p:nvPr>
            <p:ph type="body" idx="1"/>
          </p:nvPr>
        </p:nvSpPr>
        <p:spPr>
          <a:xfrm>
            <a:off x="1981200" y="153825"/>
            <a:ext cx="8229600" cy="655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 u="sng"/>
              <a:t>CURRÍCULO ESCOLAR   </a:t>
            </a:r>
            <a:endParaRPr sz="3600" b="1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 b="1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 b="1"/>
          </a:p>
        </p:txBody>
      </p:sp>
      <p:sp>
        <p:nvSpPr>
          <p:cNvPr id="168" name="Google Shape;168;p4"/>
          <p:cNvSpPr/>
          <p:nvPr/>
        </p:nvSpPr>
        <p:spPr>
          <a:xfrm>
            <a:off x="1180967" y="2152566"/>
            <a:ext cx="9830065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extensão da educação escolarizada em níveis cada vez mais altos a segmentos cada vez maiores da população;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46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preocupações com a manutenção de uma identidade nacional, como resultado das sucessivas ondas de imigração;</a:t>
            </a:r>
            <a:endParaRPr/>
          </a:p>
          <a:p>
            <a:pPr marL="285750" marR="0" lvl="0" indent="-146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processo de crescente industrialização e urbanização;</a:t>
            </a:r>
            <a:endParaRPr/>
          </a:p>
          <a:p>
            <a:pPr marL="285750" marR="0" lvl="0" indent="-146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currículo começava a ser questionado, como meios ideais para a consecução de novos desafios que a sociedade começava a exigir.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1250629" y="952237"/>
            <a:ext cx="930584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Perante estes acontecimentos surgiu nos Estados Unidos, o campo de estudos do currículo, como um campo profissional especializado.  Pretendia assegurar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 txBox="1">
            <a:spLocks noGrp="1"/>
          </p:cNvSpPr>
          <p:nvPr>
            <p:ph type="body" idx="1"/>
          </p:nvPr>
        </p:nvSpPr>
        <p:spPr>
          <a:xfrm>
            <a:off x="1751888" y="1822601"/>
            <a:ext cx="8971660" cy="341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/>
          </a:bodyPr>
          <a:lstStyle/>
          <a:p>
            <a:pPr marL="91440" lvl="0" indent="-2114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pt-BR" sz="3600" b="1"/>
              <a:t>ensinar às crianças, filhos dos imigrantes, as crenças e valores a serem adotados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sz="3600" b="1"/>
          </a:p>
          <a:p>
            <a:pPr marL="91440" lvl="0" indent="-164465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pt-BR" sz="2800" b="1"/>
              <a:t>escola= proporcionar e facilitar a adaptação das novas gerações às transformações económicas, sociais e culturais que ocorriam</a:t>
            </a:r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760577" y="401334"/>
            <a:ext cx="11083894" cy="1077218"/>
          </a:xfrm>
          <a:prstGeom prst="rect">
            <a:avLst/>
          </a:prstGeom>
          <a:solidFill>
            <a:srgbClr val="FBE6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industrialização e os processos imigratórios intensificaram a massificação e a escolarização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 txBox="1">
            <a:spLocks noGrp="1"/>
          </p:cNvSpPr>
          <p:nvPr>
            <p:ph type="body" idx="1"/>
          </p:nvPr>
        </p:nvSpPr>
        <p:spPr>
          <a:xfrm>
            <a:off x="1427148" y="476251"/>
            <a:ext cx="8990027" cy="564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 u="sng"/>
              <a:t>Necessidade </a:t>
            </a:r>
            <a:endParaRPr sz="3600" b="1" u="sng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Font typeface="Calibri"/>
              <a:buNone/>
            </a:pPr>
            <a:endParaRPr sz="4000" b="1" u="sng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4000"/>
              <a:t> </a:t>
            </a:r>
            <a:r>
              <a:rPr lang="pt-BR" sz="4000" b="1"/>
              <a:t>manutenção </a:t>
            </a:r>
            <a:r>
              <a:rPr lang="pt-BR" sz="4000" b="1" i="1"/>
              <a:t>do status quo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 b="1"/>
          </a:p>
          <a:p>
            <a:pPr marL="9144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Char char=" "/>
            </a:pPr>
            <a:r>
              <a:rPr lang="pt-BR" sz="3600" b="1"/>
              <a:t>consolidar um projeto nacional comum para restaurar a homogeneidade em vias de desaparecimento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1"/>
          </p:nvPr>
        </p:nvSpPr>
        <p:spPr>
          <a:xfrm>
            <a:off x="1981200" y="692151"/>
            <a:ext cx="8229600" cy="543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 u="sng"/>
              <a:t>Função da escola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 b="1" u="sng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( via currículo)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inculcar, forjar novos valores, condutas, hábitos, capacidades “adequados” às novas necessidades da economia</a:t>
            </a:r>
            <a:endParaRPr sz="3600" b="1"/>
          </a:p>
        </p:txBody>
      </p:sp>
      <p:sp>
        <p:nvSpPr>
          <p:cNvPr id="189" name="Google Shape;189;p7"/>
          <p:cNvSpPr/>
          <p:nvPr/>
        </p:nvSpPr>
        <p:spPr>
          <a:xfrm>
            <a:off x="692209" y="4556504"/>
            <a:ext cx="1058824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Bobbit associa a escola à fábrica, a criança à matéria prima a ser moldada em adulto, o produto final visado, através da ação do professor.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 txBox="1">
            <a:spLocks noGrp="1"/>
          </p:cNvSpPr>
          <p:nvPr>
            <p:ph type="body" idx="1"/>
          </p:nvPr>
        </p:nvSpPr>
        <p:spPr>
          <a:xfrm>
            <a:off x="974221" y="404814"/>
            <a:ext cx="9236579" cy="520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 u="sng"/>
              <a:t>necessário organizar um currículo que: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 b="1" u="sng"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pt-BR" sz="2800" b="1"/>
              <a:t>procure a ordem, a racionalidade  e a eficiência. 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endParaRPr sz="2800" b="1"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pt-BR" sz="2800" b="1"/>
              <a:t>justifique o sistema capitalista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pt-BR" sz="2800" b="1"/>
              <a:t>enfatize a defesa da liberdade e dos direitos e interesses individualistas na sociedade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 txBox="1">
            <a:spLocks noGrp="1"/>
          </p:cNvSpPr>
          <p:nvPr>
            <p:ph type="body" idx="1"/>
          </p:nvPr>
        </p:nvSpPr>
        <p:spPr>
          <a:xfrm>
            <a:off x="1094262" y="1532041"/>
            <a:ext cx="9913122" cy="220247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</a:pPr>
            <a:r>
              <a:rPr lang="pt-BR" sz="4400" b="1"/>
              <a:t> </a:t>
            </a:r>
            <a:r>
              <a:rPr lang="pt-BR" sz="3600" b="1"/>
              <a:t>o currículo é, assim,</a:t>
            </a:r>
            <a:endParaRPr sz="36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intrumento de controle social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por excelência</a:t>
            </a:r>
            <a:endParaRPr/>
          </a:p>
        </p:txBody>
      </p:sp>
      <p:sp>
        <p:nvSpPr>
          <p:cNvPr id="202" name="Google Shape;202;p9"/>
          <p:cNvSpPr/>
          <p:nvPr/>
        </p:nvSpPr>
        <p:spPr>
          <a:xfrm>
            <a:off x="1743742" y="4267822"/>
            <a:ext cx="98358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598206" y="358922"/>
            <a:ext cx="10614277" cy="585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“currículo como  instrumento de controlo social por excelência</a:t>
            </a: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autores </a:t>
            </a: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Moreira e Silva (2013, pp.14-17)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descrevem ainda que: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“[...] a escola foi então vista como capaz de desempenhar papel de relevo no cumprimento de tais funções e facilitar a adaptação das novas gerações às transformações econômicas, sociais e culturais que ocorriam [...]”, decorrendo certo impulso de pessoas ligadas a administração da educação à construção e testagem de currículos, com fins de se alcançar determinados resultados educacionais, ou seja, moldar comportamentos segundo preceitos civilizatórios (Matos, 2015).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currículo “não é um elemento inocente e neutro de transmissão desinteressada do conhecimento social. [..] transmite visões sociais particulares e interessadas”.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[...] considerou-se o currículo como instrumento por excelência do controle social que se pretendia estabelecer. Coube, assim, à escola inculcar os valores, as condutas e os hábitos “adequados”. Neste mesmo momento, a preocupação com a educação vocacional fez-se notar, evidenciando o propósito de ajustar a escola às novas necessidades da economia. Viu-se como indispensável, em síntese, organizar o currículo e conferir-lhe características de ordem, racionalidade e eficiência. (p. 17).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1981199" y="333377"/>
            <a:ext cx="8624131" cy="549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CONCEPÇÃO DE SOCIEDADE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endParaRPr b="1" u="sng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endParaRPr b="1" u="sng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pt-BR" b="1"/>
              <a:t>  </a:t>
            </a:r>
            <a:r>
              <a:rPr lang="pt-BR" sz="2800" b="1"/>
              <a:t>valores e práticas derivadas do mundo industrial: cooperação e especialização;  meritocracia na trajetória escolar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 u="sng"/>
              <a:t>foco</a:t>
            </a:r>
            <a:r>
              <a:rPr lang="pt-BR" sz="2800" b="1"/>
              <a:t> </a:t>
            </a:r>
            <a:endParaRPr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pt-BR" sz="2800" b="1"/>
              <a:t> racionalização, sistematização e controle da educação escolar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endParaRPr/>
          </a:p>
        </p:txBody>
      </p:sp>
      <p:sp>
        <p:nvSpPr>
          <p:cNvPr id="214" name="Google Shape;214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 txBox="1">
            <a:spLocks noGrp="1"/>
          </p:cNvSpPr>
          <p:nvPr>
            <p:ph type="body" idx="1"/>
          </p:nvPr>
        </p:nvSpPr>
        <p:spPr>
          <a:xfrm>
            <a:off x="1741917" y="1676161"/>
            <a:ext cx="8229600" cy="507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</a:pP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 u="sng"/>
              <a:t>Finalidade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 b="1" u="sng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planear cientificamente as atividades pedagógicas e controlá-las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visando metas,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padrões pré-definidos </a:t>
            </a:r>
            <a:endParaRPr/>
          </a:p>
        </p:txBody>
      </p:sp>
      <p:sp>
        <p:nvSpPr>
          <p:cNvPr id="220" name="Google Shape;220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sp>
        <p:nvSpPr>
          <p:cNvPr id="221" name="Google Shape;221;p12"/>
          <p:cNvSpPr/>
          <p:nvPr/>
        </p:nvSpPr>
        <p:spPr>
          <a:xfrm>
            <a:off x="615297" y="395725"/>
            <a:ext cx="10972800" cy="70788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Planear ‘cientificamente’ atividades educacionais de modo a evitar que o comportamento e o pensamento do aluno se desviasse de metas e padrões predefinidos (Moreira e Silva, 2013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pt-BR"/>
              <a:t>TEORIAS DO CURRÍCULO</a:t>
            </a:r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body" idx="1"/>
          </p:nvPr>
        </p:nvSpPr>
        <p:spPr>
          <a:xfrm>
            <a:off x="1039701" y="1845725"/>
            <a:ext cx="10673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 "/>
            </a:pPr>
            <a:endParaRPr sz="4000"/>
          </a:p>
          <a:p>
            <a:pPr marL="9144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 "/>
            </a:pPr>
            <a:r>
              <a:rPr lang="pt-BR" sz="4000"/>
              <a:t>As teorias são um conjunto de leis, princípios e/ou regras, aceites pela comunidade científica e que justificam ou fundamentam determinadas práticas.</a:t>
            </a:r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06d89f373_0_0"/>
          <p:cNvSpPr txBox="1">
            <a:spLocks noGrp="1"/>
          </p:cNvSpPr>
          <p:nvPr>
            <p:ph type="body" idx="1"/>
          </p:nvPr>
        </p:nvSpPr>
        <p:spPr>
          <a:xfrm>
            <a:off x="1377500" y="345450"/>
            <a:ext cx="8229600" cy="57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12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code 8416 7397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12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https://www.menti.com/aluys1sozive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4000" b="1" u="sng"/>
              <a:t>CURRÍCULO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Font typeface="Calibri"/>
              <a:buNone/>
            </a:pPr>
            <a:endParaRPr sz="4000" b="1" u="sng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4000" b="1" i="1"/>
              <a:t>CURRICULUM </a:t>
            </a:r>
            <a:r>
              <a:rPr lang="pt-BR" sz="4000" b="1" i="1">
                <a:latin typeface="Noto Sans Symbols"/>
                <a:ea typeface="Noto Sans Symbols"/>
                <a:cs typeface="Noto Sans Symbols"/>
                <a:sym typeface="Noto Sans Symbols"/>
              </a:rPr>
              <a:t>🡺</a:t>
            </a:r>
            <a:r>
              <a:rPr lang="pt-BR" sz="4000" b="1"/>
              <a:t>LATIM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ORIGEM E ABRANGÊNCIA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CURSO, PERCURSO,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ATO DE CORRER</a:t>
            </a:r>
            <a:endParaRPr/>
          </a:p>
        </p:txBody>
      </p:sp>
      <p:sp>
        <p:nvSpPr>
          <p:cNvPr id="111" name="Google Shape;111;g3106d89f373_0_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112" name="Google Shape;112;g3106d89f373_0_0"/>
          <p:cNvSpPr txBox="1"/>
          <p:nvPr/>
        </p:nvSpPr>
        <p:spPr>
          <a:xfrm>
            <a:off x="3261300" y="763350"/>
            <a:ext cx="6954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  <p:pic>
        <p:nvPicPr>
          <p:cNvPr id="234" name="Google Shape;234;p14"/>
          <p:cNvPicPr preferRelativeResize="0"/>
          <p:nvPr/>
        </p:nvPicPr>
        <p:blipFill rotWithShape="1">
          <a:blip r:embed="rId3">
            <a:alphaModFix/>
          </a:blip>
          <a:srcRect l="13316" r="3592"/>
          <a:stretch/>
        </p:blipFill>
        <p:spPr>
          <a:xfrm>
            <a:off x="2023010" y="420613"/>
            <a:ext cx="7841182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  <p:pic>
        <p:nvPicPr>
          <p:cNvPr id="240" name="Google Shape;24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045" y="1179320"/>
            <a:ext cx="9571289" cy="5058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5"/>
          <p:cNvSpPr/>
          <p:nvPr/>
        </p:nvSpPr>
        <p:spPr>
          <a:xfrm>
            <a:off x="1264778" y="0"/>
            <a:ext cx="98447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TEORIAS TRADICIONAIS DO CURRÍCULO</a:t>
            </a:r>
            <a:endParaRPr/>
          </a:p>
        </p:txBody>
      </p:sp>
      <p:sp>
        <p:nvSpPr>
          <p:cNvPr id="242" name="Google Shape;242;p15"/>
          <p:cNvSpPr/>
          <p:nvPr/>
        </p:nvSpPr>
        <p:spPr>
          <a:xfrm>
            <a:off x="5794049" y="581114"/>
            <a:ext cx="470018" cy="75203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pic>
        <p:nvPicPr>
          <p:cNvPr id="248" name="Google Shape;248;p16"/>
          <p:cNvPicPr preferRelativeResize="0"/>
          <p:nvPr/>
        </p:nvPicPr>
        <p:blipFill rotWithShape="1">
          <a:blip r:embed="rId3">
            <a:alphaModFix/>
          </a:blip>
          <a:srcRect t="10725" r="3421"/>
          <a:stretch/>
        </p:blipFill>
        <p:spPr>
          <a:xfrm>
            <a:off x="4352393" y="2522015"/>
            <a:ext cx="3201290" cy="193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6"/>
          <p:cNvPicPr preferRelativeResize="0"/>
          <p:nvPr/>
        </p:nvPicPr>
        <p:blipFill rotWithShape="1">
          <a:blip r:embed="rId4">
            <a:alphaModFix/>
          </a:blip>
          <a:srcRect t="10714" r="-4178" b="-1911"/>
          <a:stretch/>
        </p:blipFill>
        <p:spPr>
          <a:xfrm>
            <a:off x="8490402" y="2522015"/>
            <a:ext cx="3200400" cy="174574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6"/>
          <p:cNvSpPr txBox="1"/>
          <p:nvPr/>
        </p:nvSpPr>
        <p:spPr>
          <a:xfrm>
            <a:off x="4136565" y="504201"/>
            <a:ext cx="341711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Valoriza o interesse  e as experiências das crianças e jovens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6"/>
          <p:cNvSpPr txBox="1"/>
          <p:nvPr/>
        </p:nvSpPr>
        <p:spPr>
          <a:xfrm>
            <a:off x="8490402" y="504201"/>
            <a:ext cx="34097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Valoriza a preparação para a vida profissional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6"/>
          <p:cNvPicPr preferRelativeResize="0"/>
          <p:nvPr/>
        </p:nvPicPr>
        <p:blipFill rotWithShape="1">
          <a:blip r:embed="rId5">
            <a:alphaModFix/>
          </a:blip>
          <a:srcRect l="1191" t="9576" r="2579" b="-2342"/>
          <a:stretch/>
        </p:blipFill>
        <p:spPr>
          <a:xfrm>
            <a:off x="683665" y="2522015"/>
            <a:ext cx="2905570" cy="169206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6"/>
          <p:cNvSpPr txBox="1"/>
          <p:nvPr/>
        </p:nvSpPr>
        <p:spPr>
          <a:xfrm>
            <a:off x="683665" y="919699"/>
            <a:ext cx="27859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Gramatica, Retórica, Astronomia , Musica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6"/>
          <p:cNvSpPr txBox="1"/>
          <p:nvPr/>
        </p:nvSpPr>
        <p:spPr>
          <a:xfrm>
            <a:off x="828942" y="5281301"/>
            <a:ext cx="102464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Currículo: técnica, organização e desenvolvimento. Objetivos precisos detalhados e comportamentais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7"/>
          <p:cNvSpPr txBox="1">
            <a:spLocks noGrp="1"/>
          </p:cNvSpPr>
          <p:nvPr>
            <p:ph type="body" idx="1"/>
          </p:nvPr>
        </p:nvSpPr>
        <p:spPr>
          <a:xfrm>
            <a:off x="1941038" y="1132021"/>
            <a:ext cx="8229600" cy="640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</a:pPr>
            <a:endParaRPr b="1" u="sng"/>
          </a:p>
          <a:p>
            <a:pPr marL="514350" lvl="0" indent="-514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the curriculum: escolarização de massas </a:t>
            </a:r>
            <a:endParaRPr sz="2800" b="1"/>
          </a:p>
          <a:p>
            <a:pPr marL="514350" lvl="0" indent="-514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princípios da administração científica: taylorismo aplicado à escola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princípios da administração, da racionalidade técnica. </a:t>
            </a:r>
            <a:endParaRPr sz="2800" b="1"/>
          </a:p>
          <a:p>
            <a:pPr marL="514350" lvl="0" indent="-514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cientificismo e padronização nos processos pedagógicos</a:t>
            </a:r>
            <a:endParaRPr b="1"/>
          </a:p>
        </p:txBody>
      </p:sp>
      <p:sp>
        <p:nvSpPr>
          <p:cNvPr id="261" name="Google Shape;261;p17"/>
          <p:cNvSpPr/>
          <p:nvPr/>
        </p:nvSpPr>
        <p:spPr>
          <a:xfrm>
            <a:off x="4848423" y="386834"/>
            <a:ext cx="2060180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BOBBIT – 1918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>
            <a:spLocks noGrp="1"/>
          </p:cNvSpPr>
          <p:nvPr>
            <p:ph type="body" idx="1"/>
          </p:nvPr>
        </p:nvSpPr>
        <p:spPr>
          <a:xfrm>
            <a:off x="1733372" y="880306"/>
            <a:ext cx="8229600" cy="626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preocupação com  a organização e desenvolvimento do currículo</a:t>
            </a: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514350" lvl="0" indent="-514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objetivos educacionais </a:t>
            </a:r>
            <a:endParaRPr sz="2800" b="1"/>
          </a:p>
          <a:p>
            <a:pPr marL="514350" lvl="0" indent="-3365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514350" lvl="0" indent="-514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tecnocratismo  - escola como via de adaptação aos preceitos mercadológicos – base no controle de resultados e na explicitação de objetivos com base na formação para a base mercantil. </a:t>
            </a:r>
            <a:endParaRPr/>
          </a:p>
        </p:txBody>
      </p:sp>
      <p:sp>
        <p:nvSpPr>
          <p:cNvPr id="267" name="Google Shape;267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  <p:sp>
        <p:nvSpPr>
          <p:cNvPr id="268" name="Google Shape;268;p18"/>
          <p:cNvSpPr/>
          <p:nvPr/>
        </p:nvSpPr>
        <p:spPr>
          <a:xfrm>
            <a:off x="4380410" y="343972"/>
            <a:ext cx="1834156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TYLER (1949)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9"/>
          <p:cNvSpPr txBox="1">
            <a:spLocks noGrp="1"/>
          </p:cNvSpPr>
          <p:nvPr>
            <p:ph type="body" idx="1"/>
          </p:nvPr>
        </p:nvSpPr>
        <p:spPr>
          <a:xfrm>
            <a:off x="366144" y="733895"/>
            <a:ext cx="11452690" cy="626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609600" lvl="0" indent="-609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1"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ensino humanístico de cultura geral;</a:t>
            </a:r>
            <a:endParaRPr sz="2800" b="1"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concepção humanista tradicional,  centra-se na essência do intelecto, no conhecimento; homem constituído por uma essência imutável ( inatismo) ;</a:t>
            </a:r>
            <a:endParaRPr sz="2800" b="1"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ensino de caráter verbalista, autoritário e inibidor da participação do aluno;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conteúdos enciclopédicos, descontextualizados;</a:t>
            </a:r>
            <a:endParaRPr sz="2800" b="1"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valorização do conteúdo, do aspeto intelectual, da disciplina;</a:t>
            </a:r>
            <a:endParaRPr sz="2800" b="1"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educação centrada no professor, que deve dominar os conteúdos;</a:t>
            </a:r>
            <a:endParaRPr sz="2800" b="1"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ensinar é transmitir conhecimentos;</a:t>
            </a:r>
            <a:endParaRPr sz="2800" b="1"/>
          </a:p>
          <a:p>
            <a:pPr marL="609600" lvl="0" indent="-431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</p:txBody>
      </p:sp>
      <p:sp>
        <p:nvSpPr>
          <p:cNvPr id="275" name="Google Shape;275;p19"/>
          <p:cNvSpPr/>
          <p:nvPr/>
        </p:nvSpPr>
        <p:spPr>
          <a:xfrm>
            <a:off x="4949661" y="184939"/>
            <a:ext cx="2643416" cy="5847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0"/>
          <p:cNvSpPr txBox="1">
            <a:spLocks noGrp="1"/>
          </p:cNvSpPr>
          <p:nvPr>
            <p:ph type="body" idx="1"/>
          </p:nvPr>
        </p:nvSpPr>
        <p:spPr>
          <a:xfrm>
            <a:off x="435835" y="943363"/>
            <a:ext cx="10912980" cy="517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2800" b="1"/>
          </a:p>
          <a:p>
            <a:pPr marL="91440" lvl="0" indent="-13779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 transmitir conhecimentos acumulados pela humanidade.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800" b="1"/>
          </a:p>
          <a:p>
            <a:pPr marL="91440" lvl="0" indent="-13779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realizar a preparação moral e intelectual dos indivíduos para assumirem o seu lugar na sociedade.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800" b="1"/>
          </a:p>
          <a:p>
            <a:pPr marL="91440" lvl="0" indent="-13779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oferecer a todos os mesmos caminhos, privilegiando, assim, as camadas mais favorecidas.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800" b="1"/>
          </a:p>
          <a:p>
            <a:pPr marL="91440" lvl="0" indent="-13779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articula-se com o sistema  produtivo para o aperfeiçoamento do sistema capitalista: forma indivíduos para o mercado de trabalho, de acordo com as exigências da sociedade industrial e tecnológica.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800" b="1"/>
          </a:p>
          <a:p>
            <a:pPr marL="91440" lvl="0" indent="-13779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 preocupa-se com os aspetos mensuráveis e observáveis da aprendizagem ( notas, gráficos, tabelas...)</a:t>
            </a:r>
            <a:endParaRPr sz="2800" b="1"/>
          </a:p>
        </p:txBody>
      </p:sp>
      <p:sp>
        <p:nvSpPr>
          <p:cNvPr id="282" name="Google Shape;282;p20"/>
          <p:cNvSpPr/>
          <p:nvPr/>
        </p:nvSpPr>
        <p:spPr>
          <a:xfrm>
            <a:off x="4365125" y="481698"/>
            <a:ext cx="2446760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09600" marR="0" lvl="0" indent="-609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PAPEL DA ESCOLA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1"/>
          <p:cNvSpPr txBox="1">
            <a:spLocks noGrp="1"/>
          </p:cNvSpPr>
          <p:nvPr>
            <p:ph type="body" idx="1"/>
          </p:nvPr>
        </p:nvSpPr>
        <p:spPr>
          <a:xfrm>
            <a:off x="487110" y="476252"/>
            <a:ext cx="10989892" cy="160892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4000" b="1"/>
              <a:t>A escola funciona como modeladora do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4000" b="1"/>
              <a:t>comportamento humano</a:t>
            </a:r>
            <a:endParaRPr/>
          </a:p>
        </p:txBody>
      </p:sp>
      <p:sp>
        <p:nvSpPr>
          <p:cNvPr id="289" name="Google Shape;289;p21"/>
          <p:cNvSpPr/>
          <p:nvPr/>
        </p:nvSpPr>
        <p:spPr>
          <a:xfrm>
            <a:off x="444381" y="2392823"/>
            <a:ext cx="11075349" cy="3358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Conteúdos:</a:t>
            </a:r>
            <a:endParaRPr/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6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3F3F3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•</a:t>
            </a:r>
            <a:r>
              <a:rPr lang="pt-BR" sz="2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são os conhecimentos e valores sociais acumulados através dos tempos e transmitidos aos alunos como verdades absolutas e indiscutíveis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800"/>
              <a:buFont typeface="Noto Sans Symbols"/>
              <a:buNone/>
            </a:pPr>
            <a:endParaRPr sz="28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3F3F3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•</a:t>
            </a:r>
            <a:r>
              <a:rPr lang="pt-BR" sz="2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são informações ordenadas numa sequência lógica e psicológica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2"/>
          <p:cNvSpPr txBox="1">
            <a:spLocks noGrp="1"/>
          </p:cNvSpPr>
          <p:nvPr>
            <p:ph type="body" idx="1"/>
          </p:nvPr>
        </p:nvSpPr>
        <p:spPr>
          <a:xfrm>
            <a:off x="675117" y="1142825"/>
            <a:ext cx="10887343" cy="489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55000" lnSpcReduction="20000"/>
          </a:bodyPr>
          <a:lstStyle/>
          <a:p>
            <a:pPr marL="91440" lvl="0" indent="-1571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4500" b="1"/>
              <a:t>valorização dos aspectos cognitivos, quantitativos com ênfase na memorização</a:t>
            </a:r>
            <a:endParaRPr sz="4500" b="1"/>
          </a:p>
          <a:p>
            <a:pPr marL="91440" lvl="0" indent="-157162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4500" b="1"/>
              <a:t>ênfase na produtividade do aluno</a:t>
            </a:r>
            <a:endParaRPr sz="4500" b="1"/>
          </a:p>
          <a:p>
            <a:pPr marL="91440" lvl="0" indent="-157162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4500" b="1"/>
              <a:t>verificação dos resultados através de testes orais e escritos, provas, trabalhos de casa, testes objetivos</a:t>
            </a:r>
            <a:endParaRPr/>
          </a:p>
          <a:p>
            <a:pPr marL="91440" lvl="0" indent="-157162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4500" b="1"/>
              <a:t>o aluno deve reproduzir na íntegra o que foi ensinado</a:t>
            </a:r>
            <a:endParaRPr sz="4500" b="1"/>
          </a:p>
          <a:p>
            <a:pPr marL="91440" lvl="0" indent="-157162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4500" b="1"/>
              <a:t>diretamente ligada aos objetivos estabelecidos</a:t>
            </a:r>
            <a:endParaRPr sz="4500" b="1"/>
          </a:p>
          <a:p>
            <a:pPr marL="91440" lvl="0" indent="-157162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4500" b="1"/>
              <a:t>ocorre no final do processo com o objetivo de constatar se ao/as alunos/as atingiram os comportamentos desejados</a:t>
            </a:r>
            <a:endParaRPr sz="4500" b="1"/>
          </a:p>
          <a:p>
            <a:pPr marL="91440" lvl="0" indent="-157162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4500" b="1"/>
              <a:t>prática pouco fundamentada, apego exagerado aos livros didáticos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endParaRPr sz="2800" b="1"/>
          </a:p>
        </p:txBody>
      </p:sp>
      <p:sp>
        <p:nvSpPr>
          <p:cNvPr id="296" name="Google Shape;296;p22"/>
          <p:cNvSpPr/>
          <p:nvPr/>
        </p:nvSpPr>
        <p:spPr>
          <a:xfrm>
            <a:off x="3893068" y="135676"/>
            <a:ext cx="2610282" cy="48013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AVALIAÇÃO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3"/>
          <p:cNvSpPr txBox="1">
            <a:spLocks noGrp="1"/>
          </p:cNvSpPr>
          <p:nvPr>
            <p:ph type="body" idx="1"/>
          </p:nvPr>
        </p:nvSpPr>
        <p:spPr>
          <a:xfrm>
            <a:off x="938613" y="1173455"/>
            <a:ext cx="10314773" cy="456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91440" lvl="0" indent="-164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professor é o centro do processo.</a:t>
            </a:r>
            <a:endParaRPr/>
          </a:p>
          <a:p>
            <a:pPr marL="91440" lvl="0" indent="-29781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None/>
            </a:pPr>
            <a:endParaRPr sz="1050" b="1"/>
          </a:p>
          <a:p>
            <a:pPr marL="91440" lvl="0" indent="-164465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professor é o técnico responsável pela eficiência no ensino e aquele que administra as condições de transmissão das matérias.</a:t>
            </a:r>
            <a:endParaRPr/>
          </a:p>
          <a:p>
            <a:pPr marL="91440" lvl="0" indent="-32702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None/>
            </a:pPr>
            <a:endParaRPr sz="1000" b="1"/>
          </a:p>
          <a:p>
            <a:pPr marL="91440" lvl="0" indent="-164465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relação baseada em regras e disciplina rigorosas.</a:t>
            </a:r>
            <a:endParaRPr/>
          </a:p>
          <a:p>
            <a:pPr marL="9144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800" b="1"/>
          </a:p>
          <a:p>
            <a:pPr marL="91440" lvl="0" indent="-164465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o aluno é um ser passivo, submisso, recetivo e sujeito aos castigos.</a:t>
            </a:r>
            <a:endParaRPr/>
          </a:p>
          <a:p>
            <a:pPr marL="91440" lvl="0" indent="-32702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None/>
            </a:pPr>
            <a:endParaRPr sz="1000" b="1"/>
          </a:p>
          <a:p>
            <a:pPr marL="91440" lvl="0" indent="-164465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o aluno é um ser fragmentado, espetador que está a ser preparado para o mercado de trabalho, para “aprender a fazer.</a:t>
            </a:r>
            <a:endParaRPr sz="2800" b="1"/>
          </a:p>
        </p:txBody>
      </p:sp>
      <p:sp>
        <p:nvSpPr>
          <p:cNvPr id="303" name="Google Shape;303;p23"/>
          <p:cNvSpPr/>
          <p:nvPr/>
        </p:nvSpPr>
        <p:spPr>
          <a:xfrm>
            <a:off x="4647879" y="87610"/>
            <a:ext cx="2896242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 E ALUNO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06d89f373_0_9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INCLUI : 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 u="sng"/>
              <a:t>O ATO</a:t>
            </a:r>
            <a:r>
              <a:rPr lang="pt-BR" sz="3600" b="1"/>
              <a:t> DE CORRER,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 u="sng"/>
              <a:t>O MODO E A FORMA</a:t>
            </a:r>
            <a:r>
              <a:rPr lang="pt-BR" sz="3600" b="1"/>
              <a:t> DE FAZÊ-LO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lang="pt-BR"/>
              <a:t>(A PÉ, DE CARRO, A CAVALO...)</a:t>
            </a:r>
            <a:r>
              <a:rPr lang="pt-BR" sz="3600" b="1"/>
              <a:t>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E O </a:t>
            </a:r>
            <a:r>
              <a:rPr lang="pt-BR" sz="3600" b="1" u="sng"/>
              <a:t>LOCAL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lang="pt-BR"/>
              <a:t>(PISTA, HIPÓDROMO...)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18" name="Google Shape;118;g3106d89f373_0_9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 txBox="1">
            <a:spLocks noGrp="1"/>
          </p:cNvSpPr>
          <p:nvPr>
            <p:ph type="body" idx="1"/>
          </p:nvPr>
        </p:nvSpPr>
        <p:spPr>
          <a:xfrm>
            <a:off x="765175" y="160337"/>
            <a:ext cx="9424587" cy="99334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Calibri"/>
              <a:buNone/>
            </a:pPr>
            <a:r>
              <a:rPr lang="pt-BR" sz="5400" b="1"/>
              <a:t>Teoria crítica do currículo</a:t>
            </a:r>
            <a:endParaRPr/>
          </a:p>
        </p:txBody>
      </p:sp>
      <p:sp>
        <p:nvSpPr>
          <p:cNvPr id="310" name="Google Shape;310;p24" descr="PDF) ALTHUSSER Ideologia e Aparelhos Ideologicos do Estado | Clecio  Oliveira - Academia.edu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4" descr="PDF) ALTHUSSER Ideologia e Aparelhos Ideologicos do Estado | Clecio  Oliveira - Academia.edu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24" descr="PDF) ALTHUSSER Ideologia e Aparelhos Ideologicos do Estado | Clecio  Oliveira - Academia.ed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99" y="1948443"/>
            <a:ext cx="2811566" cy="3990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4" descr="A Reprodução de Pierre Bourdieu e Jean-Claude Passeron - Livro - WOO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0665" y="1941601"/>
            <a:ext cx="2888480" cy="399772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4"/>
          <p:cNvSpPr txBox="1"/>
          <p:nvPr/>
        </p:nvSpPr>
        <p:spPr>
          <a:xfrm>
            <a:off x="8340695" y="2153540"/>
            <a:ext cx="3264494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 a conexão entre a educação e ideologia.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escola constitui-se no aparelho ideológico do estado e atinge quase toda a população por um longo período e transmite a ideologia através do seu currículo.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5"/>
          <p:cNvSpPr txBox="1">
            <a:spLocks noGrp="1"/>
          </p:cNvSpPr>
          <p:nvPr>
            <p:ph type="body" idx="1"/>
          </p:nvPr>
        </p:nvSpPr>
        <p:spPr>
          <a:xfrm>
            <a:off x="1075344" y="991313"/>
            <a:ext cx="9803451" cy="126477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pt-BR" b="1"/>
              <a:t>a sociedade é dividida em classes antagónicas que sob a forma de luta de classes opõe burguesia ao proletariado.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b="1"/>
          </a:p>
          <a:p>
            <a:pPr marL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pt-BR" b="1"/>
              <a:t>é uma luta que se trava nas relações de produção, que são relações de exploração</a:t>
            </a:r>
            <a:r>
              <a:rPr lang="pt-BR"/>
              <a:t> .</a:t>
            </a:r>
            <a:endParaRPr/>
          </a:p>
        </p:txBody>
      </p:sp>
      <p:sp>
        <p:nvSpPr>
          <p:cNvPr id="321" name="Google Shape;321;p25"/>
          <p:cNvSpPr/>
          <p:nvPr/>
        </p:nvSpPr>
        <p:spPr>
          <a:xfrm>
            <a:off x="4187360" y="156647"/>
            <a:ext cx="35696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CONCEÇÃO DE SOCIEDADE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5"/>
          <p:cNvSpPr/>
          <p:nvPr/>
        </p:nvSpPr>
        <p:spPr>
          <a:xfrm>
            <a:off x="905854" y="3153401"/>
            <a:ext cx="9826330" cy="17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" marR="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 educação é um instrumento de discriminação social, por reforçar e legitimar a marginalização cultural escolar.</a:t>
            </a:r>
            <a:endParaRPr sz="24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escola cumpre o seu papel no processo de reprodução do capitalismo.</a:t>
            </a:r>
            <a:endParaRPr sz="24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5"/>
          <p:cNvSpPr/>
          <p:nvPr/>
        </p:nvSpPr>
        <p:spPr>
          <a:xfrm>
            <a:off x="5354258" y="2535493"/>
            <a:ext cx="9015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FOCO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6"/>
          <p:cNvSpPr txBox="1">
            <a:spLocks noGrp="1"/>
          </p:cNvSpPr>
          <p:nvPr>
            <p:ph type="body" idx="1"/>
          </p:nvPr>
        </p:nvSpPr>
        <p:spPr>
          <a:xfrm>
            <a:off x="492935" y="966902"/>
            <a:ext cx="10947162" cy="492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rPr lang="pt-BR" sz="2400" b="1">
                <a:solidFill>
                  <a:srgbClr val="C00000"/>
                </a:solidFill>
              </a:rPr>
              <a:t>1)  violência simbólica</a:t>
            </a:r>
            <a:r>
              <a:rPr lang="pt-BR" sz="2400" b="1" u="sng">
                <a:solidFill>
                  <a:srgbClr val="C00000"/>
                </a:solidFill>
              </a:rPr>
              <a:t> </a:t>
            </a:r>
            <a:endParaRPr sz="2400" b="1" u="sng">
              <a:solidFill>
                <a:srgbClr val="C00000"/>
              </a:solidFill>
            </a:endParaRPr>
          </a:p>
          <a:p>
            <a:pPr marL="91440" lvl="0" indent="-123348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pt-BR" sz="2100" b="1"/>
              <a:t>os grupos e classes dominantes controlam os significados culturalmente legítimos e socialmente mais valorizados </a:t>
            </a:r>
            <a:endParaRPr/>
          </a:p>
          <a:p>
            <a:pPr marL="91440" lvl="0" indent="-123348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pt-BR" sz="2100" b="1"/>
              <a:t>aqueles que têm mais capital cultural são melhor sucedidos na escola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pt-BR" sz="2400" b="1">
                <a:solidFill>
                  <a:srgbClr val="C00000"/>
                </a:solidFill>
              </a:rPr>
              <a:t>2) aparelhos repressivos do estado </a:t>
            </a:r>
            <a:endParaRPr/>
          </a:p>
          <a:p>
            <a:pPr marL="91440" lvl="0" indent="-11747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pt-BR" b="1"/>
              <a:t>(polícia, tribunais, prisões..)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pt-BR" sz="2400" b="1">
                <a:solidFill>
                  <a:srgbClr val="C00000"/>
                </a:solidFill>
              </a:rPr>
              <a:t>3)aparelhos ideológicos do estado</a:t>
            </a:r>
            <a:endParaRPr/>
          </a:p>
          <a:p>
            <a:pPr marL="91440" lvl="0" indent="-11747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pt-BR" b="1"/>
              <a:t>( igreja, escola, meios de comunicação social...)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pt-BR" sz="2400" b="1">
                <a:solidFill>
                  <a:srgbClr val="C00000"/>
                </a:solidFill>
              </a:rPr>
              <a:t>4) a escola é dividida em dois grandes domínios </a:t>
            </a:r>
            <a:endParaRPr sz="3600" b="1" u="sng"/>
          </a:p>
          <a:p>
            <a:pPr marL="91440" lvl="0" indent="-11747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pt-BR" b="1"/>
              <a:t> primário, profissional - destinado aos trabalhadores;</a:t>
            </a:r>
            <a:endParaRPr/>
          </a:p>
          <a:p>
            <a:pPr marL="91440" lvl="0" indent="-11747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pt-BR" b="1"/>
              <a:t> secundário, superior - destinado à burguesia. </a:t>
            </a:r>
            <a:endParaRPr b="1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None/>
            </a:pPr>
            <a:r>
              <a:rPr lang="pt-BR" b="1">
                <a:latin typeface="Noto Sans Symbols"/>
                <a:ea typeface="Noto Sans Symbols"/>
                <a:cs typeface="Noto Sans Symbols"/>
                <a:sym typeface="Noto Sans Symbols"/>
              </a:rPr>
              <a:t>			</a:t>
            </a:r>
            <a:endParaRPr b="1"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None/>
            </a:pPr>
            <a:endParaRPr b="1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endParaRPr b="1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endParaRPr b="1"/>
          </a:p>
        </p:txBody>
      </p:sp>
      <p:sp>
        <p:nvSpPr>
          <p:cNvPr id="330" name="Google Shape;330;p26"/>
          <p:cNvSpPr/>
          <p:nvPr/>
        </p:nvSpPr>
        <p:spPr>
          <a:xfrm>
            <a:off x="4106229" y="235038"/>
            <a:ext cx="26212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CONCEITOS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7"/>
          <p:cNvSpPr txBox="1">
            <a:spLocks noGrp="1"/>
          </p:cNvSpPr>
          <p:nvPr>
            <p:ph type="body" idx="1"/>
          </p:nvPr>
        </p:nvSpPr>
        <p:spPr>
          <a:xfrm>
            <a:off x="692209" y="620713"/>
            <a:ext cx="9518591" cy="550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 b="1"/>
          </a:p>
          <a:p>
            <a:pPr marL="91440" lvl="0" indent="-1778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pt-BR" sz="2800" b="1"/>
              <a:t>explicita os mecanismos de funcionamento da escola capitalista e a sua constituição</a:t>
            </a:r>
            <a:endParaRPr/>
          </a:p>
          <a:p>
            <a:pPr marL="514350" lvl="0" indent="-3365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1778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pt-BR" sz="2800" b="1"/>
              <a:t>põe em evidência o compromisso da educação com os interesses da classe dominante</a:t>
            </a:r>
            <a:r>
              <a:rPr lang="pt-BR" sz="2800"/>
              <a:t> </a:t>
            </a:r>
            <a:endParaRPr sz="2800"/>
          </a:p>
          <a:p>
            <a:pPr marL="514350" lvl="0" indent="-3365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/>
          </a:p>
          <a:p>
            <a:pPr marL="91440" lvl="0" indent="-1778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pt-BR" sz="2800" b="1"/>
              <a:t>sustenta que quanto mais os professores ignoram que estão a reproduzir a sociedade capitalista, mais eficazmente a reproduzem</a:t>
            </a:r>
            <a:endParaRPr/>
          </a:p>
          <a:p>
            <a:pPr marL="514350" lvl="0" indent="-3365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514350" lvl="0" indent="-3365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514350" lvl="0" indent="-33655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514350" lvl="0" indent="-33655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/>
          </a:p>
        </p:txBody>
      </p:sp>
      <p:sp>
        <p:nvSpPr>
          <p:cNvPr id="337" name="Google Shape;337;p27"/>
          <p:cNvSpPr/>
          <p:nvPr/>
        </p:nvSpPr>
        <p:spPr>
          <a:xfrm>
            <a:off x="4236159" y="266770"/>
            <a:ext cx="2755050" cy="70788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FINALIDADE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8"/>
          <p:cNvSpPr txBox="1">
            <a:spLocks noGrp="1"/>
          </p:cNvSpPr>
          <p:nvPr>
            <p:ph type="body" idx="1"/>
          </p:nvPr>
        </p:nvSpPr>
        <p:spPr>
          <a:xfrm>
            <a:off x="692209" y="620713"/>
            <a:ext cx="9518591" cy="550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 b="1"/>
          </a:p>
          <a:p>
            <a:pPr marL="91440" lvl="0" indent="-1778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pt-BR" sz="2800" b="1"/>
              <a:t>a educação possibilita a compreensão da realidade histórico-cultural-social e explicita o papel do sujeito construtor / transformador dessa mesma realidade</a:t>
            </a:r>
            <a:endParaRPr/>
          </a:p>
          <a:p>
            <a:pPr marL="514350" lvl="0" indent="-3365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1778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pt-BR" sz="2800" b="1"/>
              <a:t>sustenta a finalidade sócio-política da educação</a:t>
            </a:r>
            <a:endParaRPr/>
          </a:p>
          <a:p>
            <a:pPr marL="514350" lvl="0" indent="-3365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1778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pt-BR" sz="2800" b="1"/>
              <a:t>coloca-se como instrumento de luta dos professores e de outras práticas sociais</a:t>
            </a:r>
            <a:endParaRPr/>
          </a:p>
          <a:p>
            <a:pPr marL="514350" lvl="0" indent="-3365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514350" lvl="0" indent="-3365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514350" lvl="0" indent="-33655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514350" lvl="0" indent="-33655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/>
          </a:p>
        </p:txBody>
      </p:sp>
      <p:sp>
        <p:nvSpPr>
          <p:cNvPr id="344" name="Google Shape;344;p28"/>
          <p:cNvSpPr/>
          <p:nvPr/>
        </p:nvSpPr>
        <p:spPr>
          <a:xfrm>
            <a:off x="4236159" y="266770"/>
            <a:ext cx="2755050" cy="70788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FINALIDADE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9"/>
          <p:cNvSpPr txBox="1">
            <a:spLocks noGrp="1"/>
          </p:cNvSpPr>
          <p:nvPr>
            <p:ph type="body" idx="1"/>
          </p:nvPr>
        </p:nvSpPr>
        <p:spPr>
          <a:xfrm>
            <a:off x="2041021" y="219878"/>
            <a:ext cx="8229600" cy="150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4000" b="1"/>
              <a:t>Teorias pós-críticas</a:t>
            </a:r>
            <a:endParaRPr sz="40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4000" b="1"/>
              <a:t> do currículo</a:t>
            </a:r>
            <a:endParaRPr/>
          </a:p>
        </p:txBody>
      </p:sp>
      <p:sp>
        <p:nvSpPr>
          <p:cNvPr id="351" name="Google Shape;351;p29"/>
          <p:cNvSpPr/>
          <p:nvPr/>
        </p:nvSpPr>
        <p:spPr>
          <a:xfrm>
            <a:off x="3048000" y="2413338"/>
            <a:ext cx="60960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pós -  modernismo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pós - estruturalismo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pós - colonialismo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0"/>
          <p:cNvSpPr txBox="1">
            <a:spLocks noGrp="1"/>
          </p:cNvSpPr>
          <p:nvPr>
            <p:ph type="body" idx="1"/>
          </p:nvPr>
        </p:nvSpPr>
        <p:spPr>
          <a:xfrm>
            <a:off x="2041021" y="219878"/>
            <a:ext cx="8229600" cy="124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</a:pPr>
            <a:endParaRPr sz="40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4000" b="1"/>
              <a:t>Âmbitos de referência do curriculo </a:t>
            </a:r>
            <a:endParaRPr sz="4000" b="1"/>
          </a:p>
        </p:txBody>
      </p:sp>
      <p:sp>
        <p:nvSpPr>
          <p:cNvPr id="358" name="Google Shape;358;p30"/>
          <p:cNvSpPr/>
          <p:nvPr/>
        </p:nvSpPr>
        <p:spPr>
          <a:xfrm>
            <a:off x="1149069" y="1893536"/>
            <a:ext cx="9354393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Instituições produtores do conhecimento científico – Universidades e centros de investigação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mundo do trabalho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Desenvolvimentos tecnológicos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Atividades desportivas e culturais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Produção artística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Campo da saúde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Formas diversas de exercer a cidadania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Movimentos sociais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1"/>
          <p:cNvSpPr txBox="1">
            <a:spLocks noGrp="1"/>
          </p:cNvSpPr>
          <p:nvPr>
            <p:ph type="body" idx="1"/>
          </p:nvPr>
        </p:nvSpPr>
        <p:spPr>
          <a:xfrm>
            <a:off x="1981200" y="476250"/>
            <a:ext cx="8229600" cy="61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 u="sng"/>
              <a:t>contexto das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 u="sng"/>
              <a:t>teorias pós- críticas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 b="1" u="sng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movimento intelectual que proclama que estamos a viver uma nova época histórica - a pós-modernidade</a:t>
            </a:r>
            <a:endParaRPr/>
          </a:p>
          <a:p>
            <a:pPr marL="9144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endParaRPr sz="28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não representa uma teoria coerente, unificada, mas um conjunto variado de perspetivas, abrangendo uma diversidade de campos políticos, estéticos e epistemológicos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2"/>
          <p:cNvSpPr txBox="1">
            <a:spLocks noGrp="1"/>
          </p:cNvSpPr>
          <p:nvPr>
            <p:ph type="body" idx="1"/>
          </p:nvPr>
        </p:nvSpPr>
        <p:spPr>
          <a:xfrm>
            <a:off x="1981200" y="333376"/>
            <a:ext cx="8229600" cy="626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4000" b="1" u="sng"/>
              <a:t>em termos sociais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Font typeface="Calibri"/>
              <a:buNone/>
            </a:pPr>
            <a:endParaRPr sz="4000" b="1" u="sng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lang="pt-BR" b="1"/>
              <a:t> </a:t>
            </a:r>
            <a:r>
              <a:rPr lang="pt-BR" sz="2800" b="1"/>
              <a:t>tem como referência uma oposição ou transição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 u="sng"/>
              <a:t>entre a modernidade</a:t>
            </a:r>
            <a:r>
              <a:rPr lang="pt-BR" sz="2800" b="1"/>
              <a:t> 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( iniciada com a renascença e consolidada com o iluminismo)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 u="sng"/>
              <a:t>e a pós-modernidade</a:t>
            </a:r>
            <a:r>
              <a:rPr lang="pt-BR" sz="2800" b="1"/>
              <a:t>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( iniciada em meados do século XX)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3"/>
          <p:cNvSpPr txBox="1">
            <a:spLocks noGrp="1"/>
          </p:cNvSpPr>
          <p:nvPr>
            <p:ph type="body" idx="1"/>
          </p:nvPr>
        </p:nvSpPr>
        <p:spPr>
          <a:xfrm>
            <a:off x="1981200" y="692151"/>
            <a:ext cx="8229600" cy="543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4000" b="1" u="sng"/>
              <a:t>em termos estéticos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endParaRPr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lang="pt-BR" b="1"/>
              <a:t>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movimento modernista iniciado em meados do século XIX,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de reação às regras do classicismo na literatura e nas artes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critica as noções de pureza, abstração e funcionalidade.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06d89f373_0_194"/>
          <p:cNvSpPr/>
          <p:nvPr/>
        </p:nvSpPr>
        <p:spPr>
          <a:xfrm>
            <a:off x="1580971" y="1401512"/>
            <a:ext cx="8844900" cy="3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currículo é lugar, espaço, território.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currículo é relação de poder.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currículo é trajetória, viagem, percurso.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currículo é autobiografia, a nossa vida, curriculum vitae:no currículo forja-se a nossa identidade.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currículo é texto, discurso, documento.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currículo é documento de identidade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3106d89f373_0_194"/>
          <p:cNvSpPr txBox="1"/>
          <p:nvPr/>
        </p:nvSpPr>
        <p:spPr>
          <a:xfrm>
            <a:off x="2183642" y="436728"/>
            <a:ext cx="5892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conceito 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3106d89f373_0_19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4"/>
          <p:cNvSpPr txBox="1">
            <a:spLocks noGrp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 na sua vertente social, política, filosófica e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epistemológica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 b="1" u="sng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questiona os princípios e os pressupostos do pensamento social e político, estabelecidos e desenvolvidos a partir do iluminismo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5"/>
          <p:cNvSpPr txBox="1">
            <a:spLocks noGrp="1"/>
          </p:cNvSpPr>
          <p:nvPr>
            <p:ph type="body" idx="1"/>
          </p:nvPr>
        </p:nvSpPr>
        <p:spPr>
          <a:xfrm>
            <a:off x="1981200" y="620714"/>
            <a:ext cx="8229600" cy="597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rPr lang="pt-BR" sz="2400" b="1" u="sng"/>
              <a:t> </a:t>
            </a:r>
            <a:r>
              <a:rPr lang="pt-BR" sz="3600" b="1" u="sng"/>
              <a:t>ideias de razão, ciência, racionalidade, progresso</a:t>
            </a:r>
            <a:r>
              <a:rPr lang="pt-BR" sz="3600" b="1"/>
              <a:t> </a:t>
            </a:r>
            <a:r>
              <a:rPr lang="pt-BR" sz="3600" b="1" u="sng"/>
              <a:t>constante,</a:t>
            </a:r>
            <a:r>
              <a:rPr lang="pt-BR" sz="3600" b="1"/>
              <a:t>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estão intimamente ligadas ao tipo de sociedade que se desenvolveu nos séculos seguintes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não estabelecerem uma sociedade perfeita do sonho iluminista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pesadelo de um sociedade totalitária, burocraticamente organizada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42</a:t>
            </a:fld>
            <a:endParaRPr/>
          </a:p>
        </p:txBody>
      </p:sp>
      <p:pic>
        <p:nvPicPr>
          <p:cNvPr id="394" name="Google Shape;394;p36"/>
          <p:cNvPicPr preferRelativeResize="0"/>
          <p:nvPr/>
        </p:nvPicPr>
        <p:blipFill rotWithShape="1">
          <a:blip r:embed="rId3">
            <a:alphaModFix/>
          </a:blip>
          <a:srcRect l="18360" t="2702" r="44802" b="3659"/>
          <a:stretch/>
        </p:blipFill>
        <p:spPr>
          <a:xfrm rot="5400000">
            <a:off x="5764138" y="-2251816"/>
            <a:ext cx="529839" cy="530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410" y="1292907"/>
            <a:ext cx="4695825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6"/>
          <p:cNvSpPr txBox="1"/>
          <p:nvPr/>
        </p:nvSpPr>
        <p:spPr>
          <a:xfrm>
            <a:off x="6152972" y="1469877"/>
            <a:ext cx="50595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do papel do sujeito e da diferença-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existem certezas ou ideias fixas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43</a:t>
            </a:fld>
            <a:endParaRPr/>
          </a:p>
        </p:txBody>
      </p:sp>
      <p:pic>
        <p:nvPicPr>
          <p:cNvPr id="402" name="Google Shape;402;p37"/>
          <p:cNvPicPr preferRelativeResize="0"/>
          <p:nvPr/>
        </p:nvPicPr>
        <p:blipFill rotWithShape="1">
          <a:blip r:embed="rId3">
            <a:alphaModFix/>
          </a:blip>
          <a:srcRect l="18360" t="2702" r="44802" b="3659"/>
          <a:stretch/>
        </p:blipFill>
        <p:spPr>
          <a:xfrm rot="5400000">
            <a:off x="5764138" y="-2251816"/>
            <a:ext cx="529839" cy="530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410" y="1292907"/>
            <a:ext cx="4695825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7"/>
          <p:cNvSpPr txBox="1"/>
          <p:nvPr/>
        </p:nvSpPr>
        <p:spPr>
          <a:xfrm>
            <a:off x="6152972" y="1469877"/>
            <a:ext cx="50595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do papel do sujeito e da diferença-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existem certezas ou ideias fixas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37"/>
          <p:cNvPicPr preferRelativeResize="0"/>
          <p:nvPr/>
        </p:nvPicPr>
        <p:blipFill rotWithShape="1">
          <a:blip r:embed="rId5">
            <a:alphaModFix/>
          </a:blip>
          <a:srcRect l="4015" r="3940" b="39378"/>
          <a:stretch/>
        </p:blipFill>
        <p:spPr>
          <a:xfrm>
            <a:off x="786213" y="788495"/>
            <a:ext cx="10494236" cy="3458766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7"/>
          <p:cNvSpPr txBox="1"/>
          <p:nvPr/>
        </p:nvSpPr>
        <p:spPr>
          <a:xfrm>
            <a:off x="1068224" y="4623275"/>
            <a:ext cx="26577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conhecimento que deve ser ensinado 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7"/>
          <p:cNvSpPr txBox="1"/>
          <p:nvPr/>
        </p:nvSpPr>
        <p:spPr>
          <a:xfrm>
            <a:off x="4999290" y="4623275"/>
            <a:ext cx="22475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tipo de pessoa pretendemos para a sociedade?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7"/>
          <p:cNvSpPr txBox="1"/>
          <p:nvPr/>
        </p:nvSpPr>
        <p:spPr>
          <a:xfrm>
            <a:off x="8520159" y="4600979"/>
            <a:ext cx="28628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 os critérios de seleção privilegia o conhecimento ? 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8"/>
          <p:cNvSpPr txBox="1">
            <a:spLocks noGrp="1"/>
          </p:cNvSpPr>
          <p:nvPr>
            <p:ph type="body" idx="1"/>
          </p:nvPr>
        </p:nvSpPr>
        <p:spPr>
          <a:xfrm>
            <a:off x="1340264" y="350378"/>
            <a:ext cx="10102554" cy="594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 </a:t>
            </a:r>
            <a:endParaRPr/>
          </a:p>
        </p:txBody>
      </p:sp>
      <p:sp>
        <p:nvSpPr>
          <p:cNvPr id="415" name="Google Shape;415;p38"/>
          <p:cNvSpPr txBox="1"/>
          <p:nvPr/>
        </p:nvSpPr>
        <p:spPr>
          <a:xfrm>
            <a:off x="2136449" y="-30963"/>
            <a:ext cx="76997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Relação entre conhecimento e cultura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38"/>
          <p:cNvPicPr preferRelativeResize="0"/>
          <p:nvPr/>
        </p:nvPicPr>
        <p:blipFill rotWithShape="1">
          <a:blip r:embed="rId3">
            <a:alphaModFix/>
          </a:blip>
          <a:srcRect b="10009"/>
          <a:stretch/>
        </p:blipFill>
        <p:spPr>
          <a:xfrm>
            <a:off x="1762614" y="722160"/>
            <a:ext cx="7743825" cy="5725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45</a:t>
            </a:fld>
            <a:endParaRPr/>
          </a:p>
        </p:txBody>
      </p:sp>
      <p:pic>
        <p:nvPicPr>
          <p:cNvPr id="422" name="Google Shape;42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5991" y="1005241"/>
            <a:ext cx="8052409" cy="5036279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9"/>
          <p:cNvSpPr txBox="1"/>
          <p:nvPr/>
        </p:nvSpPr>
        <p:spPr>
          <a:xfrm>
            <a:off x="2803021" y="213645"/>
            <a:ext cx="64264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Destaca as palavras chave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0750b255f_0_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132" name="Google Shape;132;g310750b255f_0_0"/>
          <p:cNvSpPr txBox="1"/>
          <p:nvPr/>
        </p:nvSpPr>
        <p:spPr>
          <a:xfrm>
            <a:off x="1257025" y="1074000"/>
            <a:ext cx="9900600" cy="5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 </a:t>
            </a:r>
            <a:r>
              <a:rPr lang="pt-BR" sz="1800"/>
              <a:t>A confusão terminológica: Razões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Questões associadas à própria definição de currículo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 Questões de ordem conceptual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Perspectival Currículo como instrumento de mudança social versus satus quo Escola ao serviço do indivíduo Escola como versus instrumento de reforma social Eficácia 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Questionamento dos objetivos e valores versus 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Questões de ordem profissional Professional- Professor consumidor professor especialista em versus currículo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Concepções de currículo e sua evolução: concepções tradicionais e concepções actuais de currículo.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10750b255f_0_0"/>
          <p:cNvSpPr/>
          <p:nvPr/>
        </p:nvSpPr>
        <p:spPr>
          <a:xfrm>
            <a:off x="4009900" y="280375"/>
            <a:ext cx="3755100" cy="3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Calibri"/>
                <a:ea typeface="Calibri"/>
                <a:cs typeface="Calibri"/>
                <a:sym typeface="Calibri"/>
              </a:rPr>
              <a:t>Sumário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06d89f373_0_292"/>
          <p:cNvSpPr txBox="1">
            <a:spLocks noGrp="1"/>
          </p:cNvSpPr>
          <p:nvPr>
            <p:ph type="title"/>
          </p:nvPr>
        </p:nvSpPr>
        <p:spPr>
          <a:xfrm>
            <a:off x="840906" y="307649"/>
            <a:ext cx="100584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pt-BR" sz="3600" b="1"/>
              <a:t>Alguns conceitos na literatura </a:t>
            </a:r>
            <a:endParaRPr/>
          </a:p>
        </p:txBody>
      </p:sp>
      <p:sp>
        <p:nvSpPr>
          <p:cNvPr id="139" name="Google Shape;139;g3106d89f373_0_292"/>
          <p:cNvSpPr txBox="1">
            <a:spLocks noGrp="1"/>
          </p:cNvSpPr>
          <p:nvPr>
            <p:ph type="body" idx="1"/>
          </p:nvPr>
        </p:nvSpPr>
        <p:spPr>
          <a:xfrm>
            <a:off x="1741211" y="1736226"/>
            <a:ext cx="9158100" cy="41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 "/>
            </a:pPr>
            <a:r>
              <a:rPr lang="pt-BR" sz="1800" b="1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t-BR" b="1">
                <a:solidFill>
                  <a:schemeClr val="dk1"/>
                </a:solidFill>
              </a:rPr>
              <a:t>O curriculum é uma sequência de unidades, de conteúdos organizados de tal modo que a aprendizagem de cada unidade poderá ser realizada isoladamente”. (Robert Gagné, 1974, p. 19</a:t>
            </a:r>
            <a:r>
              <a:rPr lang="pt-BR" b="1"/>
              <a:t>)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b="1">
              <a:solidFill>
                <a:schemeClr val="dk1"/>
              </a:solidFill>
            </a:endParaRPr>
          </a:p>
          <a:p>
            <a:pPr marL="91440" lvl="1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Char char=" "/>
            </a:pPr>
            <a:r>
              <a:rPr lang="pt-BR" sz="2000" b="1">
                <a:solidFill>
                  <a:schemeClr val="dk1"/>
                </a:solidFill>
              </a:rPr>
              <a:t>o currículo é concebido e encarado como “um artefacto social, concebido para realizar determinados objetivos humanos específicos”. (Goodson, 1997, p.17</a:t>
            </a:r>
            <a:r>
              <a:rPr lang="pt-BR" sz="2000" b="1"/>
              <a:t>)</a:t>
            </a:r>
            <a:endParaRPr/>
          </a:p>
          <a:p>
            <a:pPr marL="91440" lvl="1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endParaRPr sz="2000" b="1"/>
          </a:p>
          <a:p>
            <a:pPr marL="91440" lvl="1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Char char=" "/>
            </a:pPr>
            <a:r>
              <a:rPr lang="pt-BR" sz="2000" b="1">
                <a:solidFill>
                  <a:schemeClr val="dk1"/>
                </a:solidFill>
              </a:rPr>
              <a:t>“O currículo comparado a um jogo com regras o que se torna pela sua própria natureza e dimensão bastante problemático e conflitual sempre que se procura defini-lo” (Pacheco,1996,p.16)</a:t>
            </a:r>
            <a:endParaRPr/>
          </a:p>
          <a:p>
            <a:pPr marL="201168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pt-BR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106d89f373_0_29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06d89f373_0_390"/>
          <p:cNvSpPr txBox="1">
            <a:spLocks noGrp="1"/>
          </p:cNvSpPr>
          <p:nvPr>
            <p:ph type="title"/>
          </p:nvPr>
        </p:nvSpPr>
        <p:spPr>
          <a:xfrm>
            <a:off x="840906" y="307649"/>
            <a:ext cx="100584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pt-BR" sz="3600" b="1"/>
              <a:t>Alguns conceitos na literatura </a:t>
            </a:r>
            <a:endParaRPr/>
          </a:p>
        </p:txBody>
      </p:sp>
      <p:sp>
        <p:nvSpPr>
          <p:cNvPr id="146" name="Google Shape;146;g3106d89f373_0_390"/>
          <p:cNvSpPr txBox="1">
            <a:spLocks noGrp="1"/>
          </p:cNvSpPr>
          <p:nvPr>
            <p:ph type="body" idx="1"/>
          </p:nvPr>
        </p:nvSpPr>
        <p:spPr>
          <a:xfrm>
            <a:off x="1318336" y="1736451"/>
            <a:ext cx="9103500" cy="3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20000"/>
          </a:bodyPr>
          <a:lstStyle/>
          <a:p>
            <a:pPr marL="9144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endParaRPr b="1"/>
          </a:p>
          <a:p>
            <a:pPr marL="201168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pt-BR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t-BR" b="1">
                <a:solidFill>
                  <a:schemeClr val="dk1"/>
                </a:solidFill>
              </a:rPr>
              <a:t>refere-se sempre ao conjunto de aprendizagens consideradas necessárias num dado contexto e tempo e à organização e sequência adotadas para o concretizar ou desenvolver”</a:t>
            </a:r>
            <a:endParaRPr/>
          </a:p>
          <a:p>
            <a:pPr marL="201168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pt-BR" b="1">
                <a:solidFill>
                  <a:schemeClr val="dk1"/>
                </a:solidFill>
              </a:rPr>
              <a:t> (Roldão, 1999, p. 43).</a:t>
            </a:r>
            <a:endParaRPr/>
          </a:p>
          <a:p>
            <a:pPr marL="201168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b="1">
              <a:solidFill>
                <a:schemeClr val="dk1"/>
              </a:solidFill>
            </a:endParaRPr>
          </a:p>
          <a:p>
            <a:pPr marL="384048" lvl="1" indent="-6857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b="1">
              <a:solidFill>
                <a:schemeClr val="dk1"/>
              </a:solidFill>
            </a:endParaRPr>
          </a:p>
          <a:p>
            <a:pPr marL="384048" lvl="1" indent="-6857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b="1">
              <a:solidFill>
                <a:schemeClr val="dk1"/>
              </a:solidFill>
            </a:endParaRPr>
          </a:p>
          <a:p>
            <a:pPr marL="201168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pt-BR" b="1">
                <a:solidFill>
                  <a:schemeClr val="dk1"/>
                </a:solidFill>
              </a:rPr>
              <a:t>“como um projeto, cujo processo de construção e desenvolvimento é interativo, implica unidade, continuidade e interdependência entre o que se decide ao nível do plano normativo, ou oficial, e ao nível do plano real, ou do processo de ensino-aprendizagem”. O autor acrescenta, “o currículo é uma prática pedagógica que resulta da interação e confluência de várias estruturas na base das quais existem interesses concretos e responsabilidades compartilhadas”. (Pacheco,2001, p. 20)</a:t>
            </a:r>
            <a:endParaRPr/>
          </a:p>
          <a:p>
            <a:pPr marL="201168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b="1">
              <a:solidFill>
                <a:schemeClr val="dk1"/>
              </a:solidFill>
            </a:endParaRPr>
          </a:p>
          <a:p>
            <a:pPr marL="384048" lvl="1" indent="-6857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106d89f373_0_39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1577946" y="849664"/>
            <a:ext cx="98073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54" name="Google Shape;154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4506" t="-1150" r="322" b="1150"/>
          <a:stretch/>
        </p:blipFill>
        <p:spPr>
          <a:xfrm>
            <a:off x="1577950" y="1185925"/>
            <a:ext cx="8384400" cy="49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>
            <a:spLocks noGrp="1"/>
          </p:cNvSpPr>
          <p:nvPr>
            <p:ph type="body" idx="1"/>
          </p:nvPr>
        </p:nvSpPr>
        <p:spPr>
          <a:xfrm>
            <a:off x="1103315" y="1108596"/>
            <a:ext cx="10015142" cy="521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3200"/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pt-BR" sz="3200"/>
              <a:t>	Com a explosão demográfica, a proliferação da imprensa e a diminuição dos 	preços dos 	jornais, a invenção dos preços dos jornais.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sz="3200"/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pt-BR" sz="3200"/>
              <a:t>	A industrialização e os processos imigratórios intensificaram a massificação e 	a escolarização.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sz="3200"/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pt-BR" sz="3200"/>
              <a:t>	Uniformização de comportamentos e atitudes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sz="3200"/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pt-BR" sz="3200"/>
              <a:t>	Ensinar às crianças, filhos dos imigrantes, as crenças e valores a serem 	adotados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sz="3200"/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pt-BR" sz="3200"/>
              <a:t>	Escola proporcionar e facilitar a adaptação das novas gerações às 	transformações económicas, 	sociais e culturais que ocorriam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sz="3200"/>
          </a:p>
        </p:txBody>
      </p:sp>
      <p:sp>
        <p:nvSpPr>
          <p:cNvPr id="160" name="Google Shape;160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1103315" y="329190"/>
            <a:ext cx="90840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do século XIX e início do século XX - (EUA)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tiva">
  <a:themeElements>
    <a:clrScheme name="Retrospetiva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2105</Words>
  <Application>Microsoft Office PowerPoint</Application>
  <PresentationFormat>Ecrã Panorâmico</PresentationFormat>
  <Paragraphs>334</Paragraphs>
  <Slides>45</Slides>
  <Notes>45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45</vt:i4>
      </vt:variant>
    </vt:vector>
  </HeadingPairs>
  <TitlesOfParts>
    <vt:vector size="49" baseType="lpstr">
      <vt:lpstr>Calibri</vt:lpstr>
      <vt:lpstr>Arial</vt:lpstr>
      <vt:lpstr>Noto Sans Symbols</vt:lpstr>
      <vt:lpstr>Retrospetiva</vt:lpstr>
      <vt:lpstr>Currículo e teorias curriculares</vt:lpstr>
      <vt:lpstr>Apresentação do PowerPoint</vt:lpstr>
      <vt:lpstr>Apresentação do PowerPoint</vt:lpstr>
      <vt:lpstr>Apresentação do PowerPoint</vt:lpstr>
      <vt:lpstr>Apresentação do PowerPoint</vt:lpstr>
      <vt:lpstr>Alguns conceitos na literatura </vt:lpstr>
      <vt:lpstr>Alguns conceitos na literatura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TEORIAS DO CURRÍCULO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Currículo e teorias curriculares</dc:title>
  <dc:creator>Utilizador</dc:creator>
  <cp:lastModifiedBy>Conta Microsoft</cp:lastModifiedBy>
  <cp:revision>1</cp:revision>
  <dcterms:created xsi:type="dcterms:W3CDTF">2022-10-28T17:33:14Z</dcterms:created>
  <dcterms:modified xsi:type="dcterms:W3CDTF">2025-01-15T18:27:45Z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1.6.1.4122</vt:lpwstr>
  </property>
</Properties>
</file>