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98" d="100"/>
          <a:sy n="98" d="100"/>
        </p:scale>
        <p:origin x="77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03365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818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2732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21639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7274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762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0298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8006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8746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4994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04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FD617-810E-48B1-A288-498C3B4DF188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00417-5C6F-4C18-8581-E7B92C35F38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2678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974078"/>
            <a:ext cx="9144000" cy="1273323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pt-PT" sz="4000" dirty="0" smtClean="0"/>
              <a:t>Unidade Curricular </a:t>
            </a:r>
            <a:br>
              <a:rPr lang="pt-PT" sz="4000" dirty="0" smtClean="0"/>
            </a:br>
            <a:r>
              <a:rPr lang="pt-PT" sz="4000" dirty="0" smtClean="0"/>
              <a:t>Currículo e Desenvolvimento Curricular</a:t>
            </a:r>
            <a:endParaRPr lang="pt-PT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dirty="0" smtClean="0"/>
          </a:p>
          <a:p>
            <a:r>
              <a:rPr lang="pt-PT" dirty="0" smtClean="0"/>
              <a:t>Ano </a:t>
            </a:r>
            <a:r>
              <a:rPr lang="pt-PT" dirty="0"/>
              <a:t>letivo </a:t>
            </a:r>
            <a:r>
              <a:rPr lang="pt-PT" dirty="0" smtClean="0"/>
              <a:t>2024/2025</a:t>
            </a:r>
            <a:endParaRPr lang="pt-PT" dirty="0"/>
          </a:p>
          <a:p>
            <a:r>
              <a:rPr lang="pt-PT" dirty="0"/>
              <a:t>Docente</a:t>
            </a:r>
            <a:r>
              <a:rPr lang="pt-PT" dirty="0" smtClean="0"/>
              <a:t>: Teresa de  Jesus Correia Paulino dos Santos</a:t>
            </a:r>
            <a:endParaRPr lang="pt-PT" dirty="0"/>
          </a:p>
        </p:txBody>
      </p:sp>
      <p:pic>
        <p:nvPicPr>
          <p:cNvPr id="1026" name="Imagem 16" descr="us logo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78" y="143083"/>
            <a:ext cx="1747838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085032" y="760576"/>
            <a:ext cx="6776815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Mestrado em Pedagogia</a:t>
            </a:r>
            <a:endParaRPr lang="pt-PT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453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136591" y="548758"/>
            <a:ext cx="9904576" cy="10055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sz="1600" b="1" cap="small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Objetivos da Aprendizagem</a:t>
            </a:r>
            <a:r>
              <a:rPr lang="pt-PT" sz="1600" b="1" i="1" cap="small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sz="1600" b="1" i="1" cap="small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Elencar os conhecimentos, aptidões e competências a desenvolver pelos estudantes</a:t>
            </a:r>
            <a:r>
              <a:rPr lang="pt-PT" sz="1000" b="1" i="1" cap="small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pt-PT" sz="1000" b="1" i="1" cap="smal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P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136591" y="1554354"/>
            <a:ext cx="972511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 smtClean="0"/>
              <a:t>OA1) Identificar </a:t>
            </a:r>
            <a:r>
              <a:rPr lang="pt-PT" dirty="0"/>
              <a:t>as funções associadas ao exercício da profissão docente, e </a:t>
            </a:r>
            <a:r>
              <a:rPr lang="pt-PT" dirty="0" smtClean="0"/>
              <a:t>explicar </a:t>
            </a:r>
            <a:r>
              <a:rPr lang="pt-PT" dirty="0"/>
              <a:t>o contributo da</a:t>
            </a:r>
          </a:p>
          <a:p>
            <a:pPr>
              <a:lnSpc>
                <a:spcPct val="150000"/>
              </a:lnSpc>
            </a:pPr>
            <a:r>
              <a:rPr lang="pt-PT" dirty="0"/>
              <a:t> teoria curricular para o desenvolvimento de competências associadas ao ensino e educação </a:t>
            </a:r>
            <a:endParaRPr lang="pt-PT" dirty="0" smtClean="0"/>
          </a:p>
          <a:p>
            <a:pPr>
              <a:lnSpc>
                <a:spcPct val="150000"/>
              </a:lnSpc>
            </a:pPr>
            <a:r>
              <a:rPr lang="pt-PT" dirty="0"/>
              <a:t>OA2) Conhecer </a:t>
            </a:r>
            <a:r>
              <a:rPr lang="pt-PT" dirty="0" smtClean="0"/>
              <a:t>e analisar conceções e fundamentos do currículo; 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OA3)Distinguir as teorias e as respetivas implicações pedagógicas subjacentes a diferentes conceções de aprendizagem e de ensino;</a:t>
            </a:r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OA4)  </a:t>
            </a:r>
            <a:r>
              <a:rPr lang="pt-PT" dirty="0" smtClean="0"/>
              <a:t>Perspetivar o currículo como projeto em ação em comunidade educativa;</a:t>
            </a:r>
          </a:p>
          <a:p>
            <a:pPr>
              <a:lnSpc>
                <a:spcPct val="150000"/>
              </a:lnSpc>
            </a:pPr>
            <a:r>
              <a:rPr lang="pt-PT" dirty="0"/>
              <a:t>OA5) Refletir </a:t>
            </a:r>
            <a:r>
              <a:rPr lang="pt-PT" dirty="0" smtClean="0"/>
              <a:t>sobre o papel do professor nos processos curriculares; 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OA6) Ser capaz de comunicar os seus conhecimentos e reflexões fundamentados a diferentes interlocutores em sala de aula; 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OA7) Produzir trabalho individual e de grupo, com aplicação dos conceitos e teorias apreendidos ao longo da UC;</a:t>
            </a:r>
          </a:p>
          <a:p>
            <a:pPr>
              <a:lnSpc>
                <a:spcPct val="150000"/>
              </a:lnSpc>
            </a:pPr>
            <a:endParaRPr lang="pt-PT" dirty="0" smtClean="0"/>
          </a:p>
          <a:p>
            <a:endParaRPr lang="pt-PT" dirty="0"/>
          </a:p>
        </p:txBody>
      </p:sp>
      <p:pic>
        <p:nvPicPr>
          <p:cNvPr id="2050" name="Imagem 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67" y="124404"/>
            <a:ext cx="9223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7708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116367" y="208811"/>
            <a:ext cx="41133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dirty="0"/>
              <a:t>C</a:t>
            </a:r>
            <a:r>
              <a:rPr lang="pt-PT" sz="2800" dirty="0" smtClean="0"/>
              <a:t>onteúdos programáticos</a:t>
            </a:r>
            <a:endParaRPr lang="pt-PT" sz="2800" dirty="0"/>
          </a:p>
        </p:txBody>
      </p:sp>
      <p:sp>
        <p:nvSpPr>
          <p:cNvPr id="3" name="Retângulo 2"/>
          <p:cNvSpPr/>
          <p:nvPr/>
        </p:nvSpPr>
        <p:spPr>
          <a:xfrm>
            <a:off x="1271899" y="894401"/>
            <a:ext cx="7820826" cy="526297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r>
              <a:rPr lang="pt-PT" sz="1400" i="1" dirty="0" smtClean="0"/>
              <a:t>01 Currículo  </a:t>
            </a:r>
            <a:r>
              <a:rPr lang="pt-PT" sz="1400" i="1" dirty="0"/>
              <a:t>e profissionalidade </a:t>
            </a:r>
            <a:r>
              <a:rPr lang="pt-PT" sz="1400" i="1" dirty="0" smtClean="0"/>
              <a:t>docente</a:t>
            </a:r>
          </a:p>
          <a:p>
            <a:r>
              <a:rPr lang="pt-PT" sz="1400" i="1" dirty="0" smtClean="0"/>
              <a:t>01.1 Caracterizadores </a:t>
            </a:r>
            <a:r>
              <a:rPr lang="pt-PT" sz="1400" i="1" dirty="0"/>
              <a:t>de profissionalidade e sua construção  referencial</a:t>
            </a:r>
            <a:r>
              <a:rPr lang="pt-PT" sz="1400" i="1" dirty="0" smtClean="0"/>
              <a:t>.</a:t>
            </a:r>
          </a:p>
          <a:p>
            <a:r>
              <a:rPr lang="pt-PT" sz="1400" i="1" dirty="0" smtClean="0"/>
              <a:t>01.2 Profissão </a:t>
            </a:r>
            <a:r>
              <a:rPr lang="pt-PT" sz="1400" i="1" dirty="0"/>
              <a:t>docente - que é ser professor? </a:t>
            </a:r>
            <a:endParaRPr lang="pt-PT" sz="1400" i="1" dirty="0" smtClean="0"/>
          </a:p>
          <a:p>
            <a:r>
              <a:rPr lang="pt-PT" sz="1400" i="1" dirty="0" smtClean="0"/>
              <a:t>01.3 Especificidade </a:t>
            </a:r>
            <a:r>
              <a:rPr lang="pt-PT" sz="1400" i="1" dirty="0"/>
              <a:t>e mudança em relação ao currículo</a:t>
            </a:r>
          </a:p>
          <a:p>
            <a:endParaRPr lang="pt-PT" sz="1400" i="1" dirty="0" smtClean="0"/>
          </a:p>
          <a:p>
            <a:r>
              <a:rPr lang="pt-PT" sz="1400" i="1" dirty="0" smtClean="0"/>
              <a:t>1.Currículo </a:t>
            </a:r>
            <a:r>
              <a:rPr lang="pt-PT" sz="1400" i="1" dirty="0"/>
              <a:t>e Desenvolvimento </a:t>
            </a:r>
            <a:r>
              <a:rPr lang="pt-PT" sz="1400" i="1" dirty="0" smtClean="0"/>
              <a:t>Curricular</a:t>
            </a:r>
          </a:p>
          <a:p>
            <a:r>
              <a:rPr lang="pt-PT" sz="1400" i="1" dirty="0" smtClean="0"/>
              <a:t>1.1. Conceitos fundamentais  </a:t>
            </a:r>
          </a:p>
          <a:p>
            <a:r>
              <a:rPr lang="pt-PT" sz="1400" i="1" dirty="0" smtClean="0"/>
              <a:t>1.2. Tipologias de currículo – do explícito ao oculto</a:t>
            </a:r>
          </a:p>
          <a:p>
            <a:r>
              <a:rPr lang="pt-PT" sz="1400" i="1" dirty="0" smtClean="0"/>
              <a:t>1.3. Modelos de organização curricular</a:t>
            </a:r>
          </a:p>
          <a:p>
            <a:r>
              <a:rPr lang="pt-PT" sz="1400" i="1" dirty="0" smtClean="0"/>
              <a:t>1.4.Níveis de decisão e de concretização curriculares</a:t>
            </a:r>
          </a:p>
          <a:p>
            <a:r>
              <a:rPr lang="pt-PT" sz="1400" i="1" dirty="0" smtClean="0"/>
              <a:t>1.5.Políticas curriculares: modelos, processos e práticas;</a:t>
            </a:r>
          </a:p>
          <a:p>
            <a:endParaRPr lang="pt-PT" sz="1400" i="1" dirty="0" smtClean="0"/>
          </a:p>
          <a:p>
            <a:r>
              <a:rPr lang="pt-PT" sz="1400" i="1" dirty="0" smtClean="0"/>
              <a:t>2. Escola e Currículo</a:t>
            </a:r>
          </a:p>
          <a:p>
            <a:r>
              <a:rPr lang="pt-PT" sz="1400" i="1" dirty="0" smtClean="0"/>
              <a:t>2.1. Currículo como projeto em comunidade educativa</a:t>
            </a:r>
          </a:p>
          <a:p>
            <a:r>
              <a:rPr lang="pt-PT" sz="1400" i="1" dirty="0" smtClean="0"/>
              <a:t>2.2. Projetos curriculares</a:t>
            </a:r>
          </a:p>
          <a:p>
            <a:r>
              <a:rPr lang="pt-PT" sz="1400" i="1" dirty="0" smtClean="0"/>
              <a:t>2.3. Papel e funções curriculares do professor</a:t>
            </a:r>
          </a:p>
          <a:p>
            <a:endParaRPr lang="pt-PT" sz="1400" i="1" dirty="0"/>
          </a:p>
          <a:p>
            <a:r>
              <a:rPr lang="pt-PT" sz="1400" i="1" dirty="0" smtClean="0"/>
              <a:t>3. Aprendizagem e Currículo</a:t>
            </a:r>
          </a:p>
          <a:p>
            <a:r>
              <a:rPr lang="pt-PT" sz="1400" i="1" dirty="0" smtClean="0"/>
              <a:t>3.1. Organização e gestão da aprendizagem: da planificação à ação</a:t>
            </a:r>
          </a:p>
          <a:p>
            <a:r>
              <a:rPr lang="pt-PT" sz="1400" i="1" dirty="0" smtClean="0"/>
              <a:t>3.2. Diferenciação, flexibilização e integração curricular</a:t>
            </a:r>
          </a:p>
          <a:p>
            <a:endParaRPr lang="pt-PT" sz="1400" i="1" dirty="0" smtClean="0"/>
          </a:p>
          <a:p>
            <a:r>
              <a:rPr lang="pt-PT" sz="1400" i="1" dirty="0" smtClean="0"/>
              <a:t>4. Processos de inovação, avaliação e gestão curricular </a:t>
            </a:r>
          </a:p>
          <a:p>
            <a:r>
              <a:rPr lang="pt-PT" sz="1400" i="1" dirty="0" smtClean="0"/>
              <a:t>4.1. Interpretação e aplicação do currículo: a práxis </a:t>
            </a:r>
          </a:p>
          <a:p>
            <a:r>
              <a:rPr lang="pt-PT" sz="1400" i="1" dirty="0" smtClean="0"/>
              <a:t>4.2. Avaliação das aprendizagens e regulação da práxis</a:t>
            </a:r>
            <a:endParaRPr lang="pt-PT" sz="1400" i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90" y="0"/>
            <a:ext cx="926672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00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11538" y="287489"/>
            <a:ext cx="2874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 smtClean="0"/>
              <a:t>METODOLOGIAS DE ENSINO </a:t>
            </a:r>
            <a:endParaRPr lang="pt-PT" dirty="0"/>
          </a:p>
        </p:txBody>
      </p:sp>
      <p:sp>
        <p:nvSpPr>
          <p:cNvPr id="3" name="Retângulo 2"/>
          <p:cNvSpPr/>
          <p:nvPr/>
        </p:nvSpPr>
        <p:spPr>
          <a:xfrm>
            <a:off x="1064391" y="934051"/>
            <a:ext cx="848027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PT" dirty="0" smtClean="0"/>
              <a:t>As sessões desta Unidade Curricular serão exploradas numa perspetiva de integração dos saberes dos alunos, procurando-se uma constante articulação teoria-prática-teoria, através de uma metodologia participativa e de análise crítica. </a:t>
            </a:r>
          </a:p>
          <a:p>
            <a:pPr algn="just"/>
            <a:endParaRPr lang="pt-P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PT" dirty="0" smtClean="0"/>
              <a:t>Procurar-se-á fomentar a apropriação dos conceitos e conhecimentos essenciais do campo curricular para a problematização dos processos de formação e aprendizagem formais e não formais, em diversos contextos organizacionais, através da discussão e exploração dos materiais curriculares, organizados pela docente na estruturação das situações de aprendizagem e do trabalho de pesquisa, por parte do aluno, individualmente e/ou em grupo, com vista à prossecução dos resultados de aprendizagem previstos, onde serão utilizadas diversas ferramentas de colaboração online.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PT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PT" dirty="0" smtClean="0"/>
              <a:t>As sessões de trabalho são diversificadas: exposição teórica de diferentes perspetivas, e respetivos autores mais representativos dos temas em estudo, seguida de debate crítico, com mobilização dos conhecimentos, experiências e conceções prévias dos estudantes, trabalho em grupos, apoiado pela docente, para a construção de reflexões sobre as problemáticas abordadas, a partir de um conjunto de questões orientadoras. </a:t>
            </a:r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19" y="47168"/>
            <a:ext cx="926672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17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96" y="150236"/>
            <a:ext cx="926672" cy="609653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128045" y="1513975"/>
            <a:ext cx="804159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No âmbito desta Unidade Curricular, privilegiar-se-á uma avaliação contínua e formativa, centrada em duas componentes</a:t>
            </a:r>
            <a:r>
              <a:rPr lang="pt-PT" dirty="0" smtClean="0"/>
              <a:t>:</a:t>
            </a:r>
          </a:p>
          <a:p>
            <a:pPr algn="just"/>
            <a:endParaRPr lang="pt-PT" dirty="0"/>
          </a:p>
          <a:p>
            <a:pPr algn="just"/>
            <a:r>
              <a:rPr lang="pt-PT" dirty="0" smtClean="0"/>
              <a:t>Aulas Síncronas : </a:t>
            </a:r>
            <a:r>
              <a:rPr lang="pt-PT" dirty="0"/>
              <a:t>Fichas na </a:t>
            </a:r>
            <a:r>
              <a:rPr lang="pt-PT" dirty="0" smtClean="0"/>
              <a:t>aula e  fóruns </a:t>
            </a:r>
            <a:endParaRPr lang="pt-PT" dirty="0"/>
          </a:p>
          <a:p>
            <a:pPr algn="just"/>
            <a:endParaRPr lang="pt-PT" dirty="0"/>
          </a:p>
          <a:p>
            <a:pPr algn="just"/>
            <a:r>
              <a:rPr lang="pt-PT" dirty="0" smtClean="0"/>
              <a:t>Assíncronas : </a:t>
            </a:r>
            <a:r>
              <a:rPr lang="pt-PT" dirty="0"/>
              <a:t>Portfólio, Trabalhos individuais ou de grupo</a:t>
            </a:r>
          </a:p>
          <a:p>
            <a:pPr algn="just"/>
            <a:endParaRPr lang="pt-PT" dirty="0"/>
          </a:p>
          <a:p>
            <a:pPr algn="just"/>
            <a:r>
              <a:rPr lang="pt-PT" dirty="0"/>
              <a:t>Avaliação contínua </a:t>
            </a:r>
            <a:endParaRPr lang="pt-PT" dirty="0" smtClean="0"/>
          </a:p>
          <a:p>
            <a:pPr algn="just"/>
            <a:endParaRPr lang="pt-PT" dirty="0"/>
          </a:p>
          <a:p>
            <a:pPr algn="just"/>
            <a:r>
              <a:rPr lang="pt-PT" dirty="0" smtClean="0"/>
              <a:t>Serão </a:t>
            </a:r>
            <a:r>
              <a:rPr lang="pt-PT" dirty="0"/>
              <a:t>utilizados os instrumentos de avaliação: 1) Fichas e participação ativa em fórum </a:t>
            </a:r>
            <a:r>
              <a:rPr lang="pt-PT" dirty="0" smtClean="0"/>
              <a:t>(20</a:t>
            </a:r>
            <a:r>
              <a:rPr lang="pt-PT" dirty="0"/>
              <a:t>%); 2) Teste teórico global, submetido na plataforma </a:t>
            </a:r>
            <a:r>
              <a:rPr lang="pt-PT" dirty="0" err="1"/>
              <a:t>Moodle</a:t>
            </a:r>
            <a:r>
              <a:rPr lang="pt-PT" dirty="0"/>
              <a:t> </a:t>
            </a:r>
            <a:r>
              <a:rPr lang="pt-PT" dirty="0" smtClean="0"/>
              <a:t>(20</a:t>
            </a:r>
            <a:r>
              <a:rPr lang="pt-PT" dirty="0"/>
              <a:t>%); 3</a:t>
            </a:r>
            <a:r>
              <a:rPr lang="pt-PT" dirty="0" smtClean="0"/>
              <a:t>) trabalho </a:t>
            </a:r>
            <a:r>
              <a:rPr lang="pt-PT" dirty="0"/>
              <a:t>de grupo (30%)e portefólio (30%). O docente facultará os materiais de apoio via </a:t>
            </a:r>
            <a:r>
              <a:rPr lang="pt-PT" dirty="0" err="1"/>
              <a:t>Moodle</a:t>
            </a:r>
            <a:r>
              <a:rPr lang="pt-PT" dirty="0"/>
              <a:t>, assim com os critérios de avaliação dos trabalhos propostos.</a:t>
            </a:r>
            <a:endParaRPr lang="pt-PT" dirty="0" smtClean="0"/>
          </a:p>
          <a:p>
            <a:pPr algn="just"/>
            <a:endParaRPr lang="pt-PT" dirty="0"/>
          </a:p>
          <a:p>
            <a:pPr algn="just"/>
            <a:r>
              <a:rPr lang="pt-PT" b="1" dirty="0"/>
              <a:t>A metodologia e instrumentos de avaliação serão negociados com os estudantes.</a:t>
            </a:r>
          </a:p>
          <a:p>
            <a:pPr algn="just"/>
            <a:endParaRPr lang="pt-PT" b="1" dirty="0"/>
          </a:p>
        </p:txBody>
      </p:sp>
      <p:sp>
        <p:nvSpPr>
          <p:cNvPr id="4" name="Retângulo 3"/>
          <p:cNvSpPr/>
          <p:nvPr/>
        </p:nvSpPr>
        <p:spPr>
          <a:xfrm>
            <a:off x="2948887" y="759889"/>
            <a:ext cx="3286284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pt-PT" b="1" dirty="0"/>
              <a:t>METODOLOGIAS DE AVALIAÇÃO </a:t>
            </a:r>
          </a:p>
        </p:txBody>
      </p:sp>
    </p:spTree>
    <p:extLst>
      <p:ext uri="{BB962C8B-B14F-4D97-AF65-F5344CB8AC3E}">
        <p14:creationId xmlns:p14="http://schemas.microsoft.com/office/powerpoint/2010/main" val="654460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25982" y="428878"/>
            <a:ext cx="8618018" cy="5606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REFERÊNCIAS BIBLIOGRÁFICAS DA DISCIPLINA</a:t>
            </a:r>
            <a:r>
              <a:rPr lang="pt-PT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Devem ser usadas as normas APA, 7ª Edição</a:t>
            </a:r>
            <a:r>
              <a:rPr lang="pt-PT" sz="1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pt-P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Alves, M. (2004). Currículo e Avaliação. Uma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perspectiva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integrada. Porto: Porto Editora.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Alves, M. P. &amp; De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ketele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J-M (2011) (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orgs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 </a:t>
            </a:r>
            <a:r>
              <a:rPr lang="pt-PT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Currículo à Avaliação. Da Avaliação ao Currículo. 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Porto: Porto Editora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Cortesão, L.; Leite, C.; Pacheco, J. (2003). </a:t>
            </a:r>
            <a:r>
              <a:rPr lang="pt-PT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Trabalhar por projetos em educação – Uma inovação interessante?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Porto: Porto Editora. 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Fontoura, M. (2006). Do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Projecto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Educativo de Escola aos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Projectos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Curriculares. Fundamentos, processos e procedimentos. Porto: Porto Editora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Morgado, J. C. (2000). </a:t>
            </a:r>
            <a:r>
              <a:rPr lang="pt-PT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(</a:t>
            </a:r>
            <a:r>
              <a:rPr lang="pt-PT" sz="12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</a:t>
            </a:r>
            <a:r>
              <a:rPr lang="pt-PT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)construção da autonomia curricular. 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Porto: Asa Editores II. 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Kelley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(2009).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currriculum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Theory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practice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London. Sage Publications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Pacheco, J. A. (2001). </a:t>
            </a:r>
            <a:r>
              <a:rPr lang="pt-PT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Currículo: teoria e práxis.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Porto: Porto Editora.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Pacheco, J. A. &amp; Morgado, J. C. (2003). </a:t>
            </a:r>
            <a:r>
              <a:rPr lang="pt-PT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Construção e avaliação do </a:t>
            </a:r>
            <a:r>
              <a:rPr lang="pt-PT" sz="12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projecto</a:t>
            </a:r>
            <a:r>
              <a:rPr lang="pt-PT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curricular de escola.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Porto: Porto Editora.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Pacheco, J. (2012). Currículo, Aprendizagem e avaliação. In M. Alves &amp; J. Morgado (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Org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.), Avaliação em Educação: políticas, processos e práticas (pp. 17-41).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Sto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Tirso: De Facto.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Quintas, M.L. (2008). </a:t>
            </a:r>
            <a:r>
              <a:rPr lang="pt-PT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Currículo na vida. Vida no Currículo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Lisboa: ANQ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Roldão, M. (2003). Gestão do Currículo e Avaliação de Competências - As questões dos professores. </a:t>
            </a:r>
            <a:r>
              <a:rPr lang="en-US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Lisboa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US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Presença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Schmuck, R., Bell, S. &amp; Bell, W. (2012). The Handbook of Organization Development in Schools and Colleges: Building Regenerative Capacity (5th Ed). 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United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States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Exchange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Pointe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International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(</a:t>
            </a: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Epi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Silva, T. (2000). Teorias do currículo: uma introdução crítica. Porto: Porto Editora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Sousa, F. (2010). Diferenciação Curricular e Deliberação Docente. 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Porto: Porto </a:t>
            </a:r>
            <a:r>
              <a:rPr lang="en-US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Editora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Tanner, D. &amp; Tanner, L. (2007). Curriculum development. Theory into practice. New Jersey: Pearson Education.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Tadeu,   S. T. (2000). Teorias do Currículo. Porto: Porto Editora.</a:t>
            </a:r>
            <a:endParaRPr lang="pt-PT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800"/>
              </a:spcAft>
            </a:pPr>
            <a:r>
              <a:rPr lang="pt-PT" sz="12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Zabalza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M. (1992). </a:t>
            </a:r>
            <a:r>
              <a:rPr lang="pt-PT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Planificação e Desenvolvimento Curricular na Escola</a:t>
            </a:r>
            <a:r>
              <a:rPr lang="pt-PT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Porto: ASA</a:t>
            </a:r>
            <a:endParaRPr lang="pt-PT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8613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1045</Words>
  <Application>Microsoft Office PowerPoint</Application>
  <PresentationFormat>Ecrã Panorâmico</PresentationFormat>
  <Paragraphs>76</Paragraphs>
  <Slides>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Tema do Office</vt:lpstr>
      <vt:lpstr>Unidade Curricular  Currículo e Desenvolvimento Curricular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Currículo e Desenvolvimento Curricular</dc:title>
  <dc:creator>Utilizador</dc:creator>
  <cp:lastModifiedBy>Conta Microsoft</cp:lastModifiedBy>
  <cp:revision>11</cp:revision>
  <dcterms:created xsi:type="dcterms:W3CDTF">2022-10-19T23:18:43Z</dcterms:created>
  <dcterms:modified xsi:type="dcterms:W3CDTF">2025-01-15T18:22:38Z</dcterms:modified>
</cp:coreProperties>
</file>