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60" r:id="rId4"/>
    <p:sldId id="261" r:id="rId5"/>
    <p:sldId id="263" r:id="rId6"/>
    <p:sldId id="262" r:id="rId7"/>
    <p:sldId id="264" r:id="rId8"/>
    <p:sldId id="265" r:id="rId9"/>
    <p:sldId id="266" r:id="rId10"/>
    <p:sldId id="269" r:id="rId11"/>
    <p:sldId id="267" r:id="rId12"/>
    <p:sldId id="268" r:id="rId13"/>
    <p:sldId id="270" r:id="rId14"/>
    <p:sldId id="271" r:id="rId15"/>
    <p:sldId id="273" r:id="rId16"/>
    <p:sldId id="272" r:id="rId17"/>
    <p:sldId id="274" r:id="rId18"/>
    <p:sldId id="275" r:id="rId19"/>
    <p:sldId id="276" r:id="rId20"/>
    <p:sldId id="277" r:id="rId21"/>
    <p:sldId id="278" r:id="rId22"/>
    <p:sldId id="279" r:id="rId23"/>
    <p:sldId id="281" r:id="rId24"/>
    <p:sldId id="280" r:id="rId25"/>
    <p:sldId id="285" r:id="rId26"/>
    <p:sldId id="282" r:id="rId27"/>
    <p:sldId id="284" r:id="rId28"/>
    <p:sldId id="283" r:id="rId29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94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F80F35-F6A2-4A73-9239-7816E10C4732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B803EF7B-2F35-4963-AA2E-E134DC0E7634}">
      <dgm:prSet phldrT="[Texto]"/>
      <dgm:spPr/>
      <dgm:t>
        <a:bodyPr/>
        <a:lstStyle/>
        <a:p>
          <a:r>
            <a:rPr lang="pt-PT" dirty="0" smtClean="0"/>
            <a:t>Competência e conhecimento</a:t>
          </a:r>
          <a:endParaRPr lang="pt-PT" dirty="0"/>
        </a:p>
      </dgm:t>
    </dgm:pt>
    <dgm:pt modelId="{86A0D1B0-7685-4CDD-917F-4011BDEB1C60}" type="parTrans" cxnId="{99EA9B18-A478-46D0-9AB9-80785608445A}">
      <dgm:prSet/>
      <dgm:spPr/>
      <dgm:t>
        <a:bodyPr/>
        <a:lstStyle/>
        <a:p>
          <a:endParaRPr lang="pt-PT"/>
        </a:p>
      </dgm:t>
    </dgm:pt>
    <dgm:pt modelId="{CFB90C96-75ED-436D-BC5C-6A728784A18A}" type="sibTrans" cxnId="{99EA9B18-A478-46D0-9AB9-80785608445A}">
      <dgm:prSet/>
      <dgm:spPr/>
      <dgm:t>
        <a:bodyPr/>
        <a:lstStyle/>
        <a:p>
          <a:endParaRPr lang="pt-PT"/>
        </a:p>
      </dgm:t>
    </dgm:pt>
    <dgm:pt modelId="{BB6D0189-C6F6-4001-9B3E-E3D654E734D8}">
      <dgm:prSet phldrT="[Texto]"/>
      <dgm:spPr/>
      <dgm:t>
        <a:bodyPr/>
        <a:lstStyle/>
        <a:p>
          <a:r>
            <a:rPr lang="pt-PT" dirty="0" smtClean="0"/>
            <a:t>Formação e Desenvolvimento</a:t>
          </a:r>
          <a:endParaRPr lang="pt-PT" dirty="0"/>
        </a:p>
      </dgm:t>
    </dgm:pt>
    <dgm:pt modelId="{FE55E385-D966-47A2-9431-241CDCCFEF3A}" type="parTrans" cxnId="{EA8C2A8D-AEF3-46DD-87B5-F36ECF09806C}">
      <dgm:prSet/>
      <dgm:spPr/>
      <dgm:t>
        <a:bodyPr/>
        <a:lstStyle/>
        <a:p>
          <a:endParaRPr lang="pt-PT"/>
        </a:p>
      </dgm:t>
    </dgm:pt>
    <dgm:pt modelId="{FE9AFF04-2764-4886-94CF-FE92A8247483}" type="sibTrans" cxnId="{EA8C2A8D-AEF3-46DD-87B5-F36ECF09806C}">
      <dgm:prSet/>
      <dgm:spPr/>
      <dgm:t>
        <a:bodyPr/>
        <a:lstStyle/>
        <a:p>
          <a:endParaRPr lang="pt-PT"/>
        </a:p>
      </dgm:t>
    </dgm:pt>
    <dgm:pt modelId="{7B5C9608-ADD2-4F41-A6DF-421294CFA79C}">
      <dgm:prSet phldrT="[Texto]"/>
      <dgm:spPr/>
      <dgm:t>
        <a:bodyPr/>
        <a:lstStyle/>
        <a:p>
          <a:r>
            <a:rPr lang="pt-PT" dirty="0" smtClean="0"/>
            <a:t>Autonomia</a:t>
          </a:r>
          <a:endParaRPr lang="pt-PT" dirty="0"/>
        </a:p>
      </dgm:t>
    </dgm:pt>
    <dgm:pt modelId="{BB356513-4108-4DAA-980C-E90A93CB15A2}" type="parTrans" cxnId="{02108BA4-5B4D-4FBD-9DB1-CD9B1AEE3B71}">
      <dgm:prSet/>
      <dgm:spPr/>
      <dgm:t>
        <a:bodyPr/>
        <a:lstStyle/>
        <a:p>
          <a:endParaRPr lang="pt-PT"/>
        </a:p>
      </dgm:t>
    </dgm:pt>
    <dgm:pt modelId="{BCC3C54C-758F-4A77-A79A-CF9F6E3E43BD}" type="sibTrans" cxnId="{02108BA4-5B4D-4FBD-9DB1-CD9B1AEE3B71}">
      <dgm:prSet/>
      <dgm:spPr/>
      <dgm:t>
        <a:bodyPr/>
        <a:lstStyle/>
        <a:p>
          <a:endParaRPr lang="pt-PT"/>
        </a:p>
      </dgm:t>
    </dgm:pt>
    <dgm:pt modelId="{3F539E61-FC9C-4091-A29B-7562DA30E6A9}">
      <dgm:prSet phldrT="[Texto]"/>
      <dgm:spPr/>
      <dgm:t>
        <a:bodyPr/>
        <a:lstStyle/>
        <a:p>
          <a:r>
            <a:rPr lang="pt-PT" dirty="0" smtClean="0"/>
            <a:t>Carreira e Estabilidade</a:t>
          </a:r>
          <a:endParaRPr lang="pt-PT" dirty="0"/>
        </a:p>
      </dgm:t>
    </dgm:pt>
    <dgm:pt modelId="{C5097FE9-B401-466A-B1B0-AF4F936CC88B}" type="parTrans" cxnId="{9CF9B710-3752-4CB4-BCCD-882B81B67980}">
      <dgm:prSet/>
      <dgm:spPr/>
      <dgm:t>
        <a:bodyPr/>
        <a:lstStyle/>
        <a:p>
          <a:endParaRPr lang="pt-PT"/>
        </a:p>
      </dgm:t>
    </dgm:pt>
    <dgm:pt modelId="{8E80E783-B544-4C6A-8A5B-A448C1A78C93}" type="sibTrans" cxnId="{9CF9B710-3752-4CB4-BCCD-882B81B67980}">
      <dgm:prSet/>
      <dgm:spPr/>
      <dgm:t>
        <a:bodyPr/>
        <a:lstStyle/>
        <a:p>
          <a:endParaRPr lang="pt-PT"/>
        </a:p>
      </dgm:t>
    </dgm:pt>
    <dgm:pt modelId="{518246CD-E2E6-41B1-BE12-4CE1C0A06BD9}">
      <dgm:prSet phldrT="[Texto]"/>
      <dgm:spPr/>
      <dgm:t>
        <a:bodyPr/>
        <a:lstStyle/>
        <a:p>
          <a:r>
            <a:rPr lang="pt-PT" dirty="0" smtClean="0"/>
            <a:t>Prestação de Contas/ Supervisão</a:t>
          </a:r>
          <a:endParaRPr lang="pt-PT" dirty="0"/>
        </a:p>
      </dgm:t>
    </dgm:pt>
    <dgm:pt modelId="{F9097076-D808-4BD8-8786-1AA52C234CF7}" type="parTrans" cxnId="{1A589BF9-645B-4ACD-8577-2CEB9EDDA0C2}">
      <dgm:prSet/>
      <dgm:spPr/>
      <dgm:t>
        <a:bodyPr/>
        <a:lstStyle/>
        <a:p>
          <a:endParaRPr lang="pt-PT"/>
        </a:p>
      </dgm:t>
    </dgm:pt>
    <dgm:pt modelId="{ACEFBC9E-657F-4990-93D7-FB91E40C58A6}" type="sibTrans" cxnId="{1A589BF9-645B-4ACD-8577-2CEB9EDDA0C2}">
      <dgm:prSet/>
      <dgm:spPr/>
      <dgm:t>
        <a:bodyPr/>
        <a:lstStyle/>
        <a:p>
          <a:endParaRPr lang="pt-PT"/>
        </a:p>
      </dgm:t>
    </dgm:pt>
    <dgm:pt modelId="{40F540B9-5962-4633-A641-E3D26A89D79E}">
      <dgm:prSet phldrT="[Texto]"/>
      <dgm:spPr/>
      <dgm:t>
        <a:bodyPr/>
        <a:lstStyle/>
        <a:p>
          <a:r>
            <a:rPr lang="pt-PT" dirty="0" smtClean="0"/>
            <a:t>Reconhecimento Social</a:t>
          </a:r>
          <a:endParaRPr lang="pt-PT" dirty="0"/>
        </a:p>
      </dgm:t>
    </dgm:pt>
    <dgm:pt modelId="{7623D518-E3F4-4809-8D41-16246C11366E}" type="parTrans" cxnId="{5A85B727-EDDE-42A2-9243-764BDD468567}">
      <dgm:prSet/>
      <dgm:spPr/>
      <dgm:t>
        <a:bodyPr/>
        <a:lstStyle/>
        <a:p>
          <a:endParaRPr lang="pt-PT"/>
        </a:p>
      </dgm:t>
    </dgm:pt>
    <dgm:pt modelId="{1CE7B27E-2D99-4D2E-B218-50641B12B2CE}" type="sibTrans" cxnId="{5A85B727-EDDE-42A2-9243-764BDD468567}">
      <dgm:prSet/>
      <dgm:spPr/>
      <dgm:t>
        <a:bodyPr/>
        <a:lstStyle/>
        <a:p>
          <a:endParaRPr lang="pt-PT"/>
        </a:p>
      </dgm:t>
    </dgm:pt>
    <dgm:pt modelId="{02070AEA-FF42-4C52-802F-6AF1CE9FC32B}" type="pres">
      <dgm:prSet presAssocID="{49F80F35-F6A2-4A73-9239-7816E10C4732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pt-PT"/>
        </a:p>
      </dgm:t>
    </dgm:pt>
    <dgm:pt modelId="{CD14409C-F54F-4BA0-BCE7-367A09AD1696}" type="pres">
      <dgm:prSet presAssocID="{B803EF7B-2F35-4963-AA2E-E134DC0E7634}" presName="compNode" presStyleCnt="0"/>
      <dgm:spPr/>
    </dgm:pt>
    <dgm:pt modelId="{E7D829AC-6318-4409-825B-44B038FFEB84}" type="pres">
      <dgm:prSet presAssocID="{B803EF7B-2F35-4963-AA2E-E134DC0E7634}" presName="dummyConnPt" presStyleCnt="0"/>
      <dgm:spPr/>
    </dgm:pt>
    <dgm:pt modelId="{C1A072EA-9FCF-4440-9B6E-4F4AA553A111}" type="pres">
      <dgm:prSet presAssocID="{B803EF7B-2F35-4963-AA2E-E134DC0E7634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70C418E-45C9-4CA7-956E-D2640C7AC043}" type="pres">
      <dgm:prSet presAssocID="{CFB90C96-75ED-436D-BC5C-6A728784A18A}" presName="sibTrans" presStyleLbl="bgSibTrans2D1" presStyleIdx="0" presStyleCnt="5"/>
      <dgm:spPr/>
      <dgm:t>
        <a:bodyPr/>
        <a:lstStyle/>
        <a:p>
          <a:endParaRPr lang="pt-PT"/>
        </a:p>
      </dgm:t>
    </dgm:pt>
    <dgm:pt modelId="{DDEDE682-BA9A-4525-96A2-030E78D0B354}" type="pres">
      <dgm:prSet presAssocID="{BB6D0189-C6F6-4001-9B3E-E3D654E734D8}" presName="compNode" presStyleCnt="0"/>
      <dgm:spPr/>
    </dgm:pt>
    <dgm:pt modelId="{D8A2B24E-11E4-41C7-877A-DED5BF1AF073}" type="pres">
      <dgm:prSet presAssocID="{BB6D0189-C6F6-4001-9B3E-E3D654E734D8}" presName="dummyConnPt" presStyleCnt="0"/>
      <dgm:spPr/>
    </dgm:pt>
    <dgm:pt modelId="{1244E58C-B7BB-47E4-9223-9FC5895D4B49}" type="pres">
      <dgm:prSet presAssocID="{BB6D0189-C6F6-4001-9B3E-E3D654E734D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911C1BA-8230-4EC5-825D-E9EF73A04D9D}" type="pres">
      <dgm:prSet presAssocID="{FE9AFF04-2764-4886-94CF-FE92A8247483}" presName="sibTrans" presStyleLbl="bgSibTrans2D1" presStyleIdx="1" presStyleCnt="5"/>
      <dgm:spPr/>
      <dgm:t>
        <a:bodyPr/>
        <a:lstStyle/>
        <a:p>
          <a:endParaRPr lang="pt-PT"/>
        </a:p>
      </dgm:t>
    </dgm:pt>
    <dgm:pt modelId="{819742EA-B7C1-4BE9-A120-5A2FA249F6BD}" type="pres">
      <dgm:prSet presAssocID="{7B5C9608-ADD2-4F41-A6DF-421294CFA79C}" presName="compNode" presStyleCnt="0"/>
      <dgm:spPr/>
    </dgm:pt>
    <dgm:pt modelId="{74EFCB75-C9C1-4FD0-9E40-CD4F2FD2D0A2}" type="pres">
      <dgm:prSet presAssocID="{7B5C9608-ADD2-4F41-A6DF-421294CFA79C}" presName="dummyConnPt" presStyleCnt="0"/>
      <dgm:spPr/>
    </dgm:pt>
    <dgm:pt modelId="{2E90EC87-9C49-4AD5-AF0B-41BA98191EDB}" type="pres">
      <dgm:prSet presAssocID="{7B5C9608-ADD2-4F41-A6DF-421294CFA79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BE9022D-034C-428A-82EE-C8D89E62FCC2}" type="pres">
      <dgm:prSet presAssocID="{BCC3C54C-758F-4A77-A79A-CF9F6E3E43BD}" presName="sibTrans" presStyleLbl="bgSibTrans2D1" presStyleIdx="2" presStyleCnt="5"/>
      <dgm:spPr/>
      <dgm:t>
        <a:bodyPr/>
        <a:lstStyle/>
        <a:p>
          <a:endParaRPr lang="pt-PT"/>
        </a:p>
      </dgm:t>
    </dgm:pt>
    <dgm:pt modelId="{E2CF7C06-CF22-44A1-8321-CE349B9CF019}" type="pres">
      <dgm:prSet presAssocID="{3F539E61-FC9C-4091-A29B-7562DA30E6A9}" presName="compNode" presStyleCnt="0"/>
      <dgm:spPr/>
    </dgm:pt>
    <dgm:pt modelId="{EB0E2B1E-A189-4C30-8DEA-329D0B1C4EE6}" type="pres">
      <dgm:prSet presAssocID="{3F539E61-FC9C-4091-A29B-7562DA30E6A9}" presName="dummyConnPt" presStyleCnt="0"/>
      <dgm:spPr/>
    </dgm:pt>
    <dgm:pt modelId="{6B42F93D-6FD2-409E-89C4-F76C615F7F81}" type="pres">
      <dgm:prSet presAssocID="{3F539E61-FC9C-4091-A29B-7562DA30E6A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0B7A264-AABE-4AD6-8CCA-C6B83B191736}" type="pres">
      <dgm:prSet presAssocID="{8E80E783-B544-4C6A-8A5B-A448C1A78C93}" presName="sibTrans" presStyleLbl="bgSibTrans2D1" presStyleIdx="3" presStyleCnt="5"/>
      <dgm:spPr/>
      <dgm:t>
        <a:bodyPr/>
        <a:lstStyle/>
        <a:p>
          <a:endParaRPr lang="pt-PT"/>
        </a:p>
      </dgm:t>
    </dgm:pt>
    <dgm:pt modelId="{4775FCD6-CFD1-401D-A9B3-BB01062900D5}" type="pres">
      <dgm:prSet presAssocID="{518246CD-E2E6-41B1-BE12-4CE1C0A06BD9}" presName="compNode" presStyleCnt="0"/>
      <dgm:spPr/>
    </dgm:pt>
    <dgm:pt modelId="{426A1C41-35A5-4C2A-A9BC-ED4C418EA852}" type="pres">
      <dgm:prSet presAssocID="{518246CD-E2E6-41B1-BE12-4CE1C0A06BD9}" presName="dummyConnPt" presStyleCnt="0"/>
      <dgm:spPr/>
    </dgm:pt>
    <dgm:pt modelId="{86C18C10-5708-46D5-8C03-5FE10648715C}" type="pres">
      <dgm:prSet presAssocID="{518246CD-E2E6-41B1-BE12-4CE1C0A06BD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EA193DA-4BA9-4E58-A28D-BDDB3CC75AE7}" type="pres">
      <dgm:prSet presAssocID="{ACEFBC9E-657F-4990-93D7-FB91E40C58A6}" presName="sibTrans" presStyleLbl="bgSibTrans2D1" presStyleIdx="4" presStyleCnt="5"/>
      <dgm:spPr/>
      <dgm:t>
        <a:bodyPr/>
        <a:lstStyle/>
        <a:p>
          <a:endParaRPr lang="pt-PT"/>
        </a:p>
      </dgm:t>
    </dgm:pt>
    <dgm:pt modelId="{AE05D663-BF7F-4B98-8768-05998814CBCB}" type="pres">
      <dgm:prSet presAssocID="{40F540B9-5962-4633-A641-E3D26A89D79E}" presName="compNode" presStyleCnt="0"/>
      <dgm:spPr/>
    </dgm:pt>
    <dgm:pt modelId="{29DB2277-DA3D-4CB2-9EF2-9D77B4327A1E}" type="pres">
      <dgm:prSet presAssocID="{40F540B9-5962-4633-A641-E3D26A89D79E}" presName="dummyConnPt" presStyleCnt="0"/>
      <dgm:spPr/>
    </dgm:pt>
    <dgm:pt modelId="{150EB71C-FEEE-41E2-B7AF-94E7086246A5}" type="pres">
      <dgm:prSet presAssocID="{40F540B9-5962-4633-A641-E3D26A89D79E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9CF9B710-3752-4CB4-BCCD-882B81B67980}" srcId="{49F80F35-F6A2-4A73-9239-7816E10C4732}" destId="{3F539E61-FC9C-4091-A29B-7562DA30E6A9}" srcOrd="3" destOrd="0" parTransId="{C5097FE9-B401-466A-B1B0-AF4F936CC88B}" sibTransId="{8E80E783-B544-4C6A-8A5B-A448C1A78C93}"/>
    <dgm:cxn modelId="{5A85B727-EDDE-42A2-9243-764BDD468567}" srcId="{49F80F35-F6A2-4A73-9239-7816E10C4732}" destId="{40F540B9-5962-4633-A641-E3D26A89D79E}" srcOrd="5" destOrd="0" parTransId="{7623D518-E3F4-4809-8D41-16246C11366E}" sibTransId="{1CE7B27E-2D99-4D2E-B218-50641B12B2CE}"/>
    <dgm:cxn modelId="{CBC14101-662D-440C-81BA-C74FD19459BF}" type="presOf" srcId="{40F540B9-5962-4633-A641-E3D26A89D79E}" destId="{150EB71C-FEEE-41E2-B7AF-94E7086246A5}" srcOrd="0" destOrd="0" presId="urn:microsoft.com/office/officeart/2005/8/layout/bProcess4"/>
    <dgm:cxn modelId="{74FDA82F-EDD7-4356-A36F-4A2AF35BE8E4}" type="presOf" srcId="{B803EF7B-2F35-4963-AA2E-E134DC0E7634}" destId="{C1A072EA-9FCF-4440-9B6E-4F4AA553A111}" srcOrd="0" destOrd="0" presId="urn:microsoft.com/office/officeart/2005/8/layout/bProcess4"/>
    <dgm:cxn modelId="{52CFA14B-4C5C-43AA-8173-93CC3CDBD0ED}" type="presOf" srcId="{3F539E61-FC9C-4091-A29B-7562DA30E6A9}" destId="{6B42F93D-6FD2-409E-89C4-F76C615F7F81}" srcOrd="0" destOrd="0" presId="urn:microsoft.com/office/officeart/2005/8/layout/bProcess4"/>
    <dgm:cxn modelId="{AD33BA66-1954-48B2-B976-BB76151DFD12}" type="presOf" srcId="{8E80E783-B544-4C6A-8A5B-A448C1A78C93}" destId="{10B7A264-AABE-4AD6-8CCA-C6B83B191736}" srcOrd="0" destOrd="0" presId="urn:microsoft.com/office/officeart/2005/8/layout/bProcess4"/>
    <dgm:cxn modelId="{2554F82A-745E-4499-809D-164DB06E5655}" type="presOf" srcId="{ACEFBC9E-657F-4990-93D7-FB91E40C58A6}" destId="{2EA193DA-4BA9-4E58-A28D-BDDB3CC75AE7}" srcOrd="0" destOrd="0" presId="urn:microsoft.com/office/officeart/2005/8/layout/bProcess4"/>
    <dgm:cxn modelId="{AA64322D-EA2F-460D-AB4D-2E40EE437602}" type="presOf" srcId="{BCC3C54C-758F-4A77-A79A-CF9F6E3E43BD}" destId="{ABE9022D-034C-428A-82EE-C8D89E62FCC2}" srcOrd="0" destOrd="0" presId="urn:microsoft.com/office/officeart/2005/8/layout/bProcess4"/>
    <dgm:cxn modelId="{02108BA4-5B4D-4FBD-9DB1-CD9B1AEE3B71}" srcId="{49F80F35-F6A2-4A73-9239-7816E10C4732}" destId="{7B5C9608-ADD2-4F41-A6DF-421294CFA79C}" srcOrd="2" destOrd="0" parTransId="{BB356513-4108-4DAA-980C-E90A93CB15A2}" sibTransId="{BCC3C54C-758F-4A77-A79A-CF9F6E3E43BD}"/>
    <dgm:cxn modelId="{19D6423C-6A4B-47AC-AA4F-EA3EB604B714}" type="presOf" srcId="{CFB90C96-75ED-436D-BC5C-6A728784A18A}" destId="{070C418E-45C9-4CA7-956E-D2640C7AC043}" srcOrd="0" destOrd="0" presId="urn:microsoft.com/office/officeart/2005/8/layout/bProcess4"/>
    <dgm:cxn modelId="{ABAE354A-29A2-4BA1-97E2-D046B5036841}" type="presOf" srcId="{518246CD-E2E6-41B1-BE12-4CE1C0A06BD9}" destId="{86C18C10-5708-46D5-8C03-5FE10648715C}" srcOrd="0" destOrd="0" presId="urn:microsoft.com/office/officeart/2005/8/layout/bProcess4"/>
    <dgm:cxn modelId="{99EA9B18-A478-46D0-9AB9-80785608445A}" srcId="{49F80F35-F6A2-4A73-9239-7816E10C4732}" destId="{B803EF7B-2F35-4963-AA2E-E134DC0E7634}" srcOrd="0" destOrd="0" parTransId="{86A0D1B0-7685-4CDD-917F-4011BDEB1C60}" sibTransId="{CFB90C96-75ED-436D-BC5C-6A728784A18A}"/>
    <dgm:cxn modelId="{EA8C2A8D-AEF3-46DD-87B5-F36ECF09806C}" srcId="{49F80F35-F6A2-4A73-9239-7816E10C4732}" destId="{BB6D0189-C6F6-4001-9B3E-E3D654E734D8}" srcOrd="1" destOrd="0" parTransId="{FE55E385-D966-47A2-9431-241CDCCFEF3A}" sibTransId="{FE9AFF04-2764-4886-94CF-FE92A8247483}"/>
    <dgm:cxn modelId="{53300BE6-E4AE-4FE7-88F9-6428E403425C}" type="presOf" srcId="{49F80F35-F6A2-4A73-9239-7816E10C4732}" destId="{02070AEA-FF42-4C52-802F-6AF1CE9FC32B}" srcOrd="0" destOrd="0" presId="urn:microsoft.com/office/officeart/2005/8/layout/bProcess4"/>
    <dgm:cxn modelId="{68161FC8-8183-4439-B24F-B9D424E5039E}" type="presOf" srcId="{FE9AFF04-2764-4886-94CF-FE92A8247483}" destId="{1911C1BA-8230-4EC5-825D-E9EF73A04D9D}" srcOrd="0" destOrd="0" presId="urn:microsoft.com/office/officeart/2005/8/layout/bProcess4"/>
    <dgm:cxn modelId="{1A589BF9-645B-4ACD-8577-2CEB9EDDA0C2}" srcId="{49F80F35-F6A2-4A73-9239-7816E10C4732}" destId="{518246CD-E2E6-41B1-BE12-4CE1C0A06BD9}" srcOrd="4" destOrd="0" parTransId="{F9097076-D808-4BD8-8786-1AA52C234CF7}" sibTransId="{ACEFBC9E-657F-4990-93D7-FB91E40C58A6}"/>
    <dgm:cxn modelId="{444FDA11-E63D-4F95-92CE-EB6CE806FD35}" type="presOf" srcId="{7B5C9608-ADD2-4F41-A6DF-421294CFA79C}" destId="{2E90EC87-9C49-4AD5-AF0B-41BA98191EDB}" srcOrd="0" destOrd="0" presId="urn:microsoft.com/office/officeart/2005/8/layout/bProcess4"/>
    <dgm:cxn modelId="{6775C694-A29D-4608-9ADD-32A9F940BA4E}" type="presOf" srcId="{BB6D0189-C6F6-4001-9B3E-E3D654E734D8}" destId="{1244E58C-B7BB-47E4-9223-9FC5895D4B49}" srcOrd="0" destOrd="0" presId="urn:microsoft.com/office/officeart/2005/8/layout/bProcess4"/>
    <dgm:cxn modelId="{70065DF7-E81B-4130-8CE5-15635049171F}" type="presParOf" srcId="{02070AEA-FF42-4C52-802F-6AF1CE9FC32B}" destId="{CD14409C-F54F-4BA0-BCE7-367A09AD1696}" srcOrd="0" destOrd="0" presId="urn:microsoft.com/office/officeart/2005/8/layout/bProcess4"/>
    <dgm:cxn modelId="{B59F64B7-666C-4DF7-9D01-CB98CC7B67D8}" type="presParOf" srcId="{CD14409C-F54F-4BA0-BCE7-367A09AD1696}" destId="{E7D829AC-6318-4409-825B-44B038FFEB84}" srcOrd="0" destOrd="0" presId="urn:microsoft.com/office/officeart/2005/8/layout/bProcess4"/>
    <dgm:cxn modelId="{1570F044-F73B-4A81-AB5E-1B7EE84F58FB}" type="presParOf" srcId="{CD14409C-F54F-4BA0-BCE7-367A09AD1696}" destId="{C1A072EA-9FCF-4440-9B6E-4F4AA553A111}" srcOrd="1" destOrd="0" presId="urn:microsoft.com/office/officeart/2005/8/layout/bProcess4"/>
    <dgm:cxn modelId="{7016BC3A-B572-4964-8EE4-557F631B9103}" type="presParOf" srcId="{02070AEA-FF42-4C52-802F-6AF1CE9FC32B}" destId="{070C418E-45C9-4CA7-956E-D2640C7AC043}" srcOrd="1" destOrd="0" presId="urn:microsoft.com/office/officeart/2005/8/layout/bProcess4"/>
    <dgm:cxn modelId="{57150023-131F-4306-84B4-92315A1CF861}" type="presParOf" srcId="{02070AEA-FF42-4C52-802F-6AF1CE9FC32B}" destId="{DDEDE682-BA9A-4525-96A2-030E78D0B354}" srcOrd="2" destOrd="0" presId="urn:microsoft.com/office/officeart/2005/8/layout/bProcess4"/>
    <dgm:cxn modelId="{251C4D34-4804-4F61-B7DE-904D70C5BB96}" type="presParOf" srcId="{DDEDE682-BA9A-4525-96A2-030E78D0B354}" destId="{D8A2B24E-11E4-41C7-877A-DED5BF1AF073}" srcOrd="0" destOrd="0" presId="urn:microsoft.com/office/officeart/2005/8/layout/bProcess4"/>
    <dgm:cxn modelId="{D88B3F4E-36C7-412C-A10A-0D77B8E2E9B6}" type="presParOf" srcId="{DDEDE682-BA9A-4525-96A2-030E78D0B354}" destId="{1244E58C-B7BB-47E4-9223-9FC5895D4B49}" srcOrd="1" destOrd="0" presId="urn:microsoft.com/office/officeart/2005/8/layout/bProcess4"/>
    <dgm:cxn modelId="{F539E7DD-B65B-476C-B714-E22BFF76943F}" type="presParOf" srcId="{02070AEA-FF42-4C52-802F-6AF1CE9FC32B}" destId="{1911C1BA-8230-4EC5-825D-E9EF73A04D9D}" srcOrd="3" destOrd="0" presId="urn:microsoft.com/office/officeart/2005/8/layout/bProcess4"/>
    <dgm:cxn modelId="{2DFF9746-E70E-4224-8933-0D5FA9DB21F9}" type="presParOf" srcId="{02070AEA-FF42-4C52-802F-6AF1CE9FC32B}" destId="{819742EA-B7C1-4BE9-A120-5A2FA249F6BD}" srcOrd="4" destOrd="0" presId="urn:microsoft.com/office/officeart/2005/8/layout/bProcess4"/>
    <dgm:cxn modelId="{A64DA417-43F2-491D-9D32-8E547362B76C}" type="presParOf" srcId="{819742EA-B7C1-4BE9-A120-5A2FA249F6BD}" destId="{74EFCB75-C9C1-4FD0-9E40-CD4F2FD2D0A2}" srcOrd="0" destOrd="0" presId="urn:microsoft.com/office/officeart/2005/8/layout/bProcess4"/>
    <dgm:cxn modelId="{9A0E1FFB-AC8A-433B-9957-16D23409B225}" type="presParOf" srcId="{819742EA-B7C1-4BE9-A120-5A2FA249F6BD}" destId="{2E90EC87-9C49-4AD5-AF0B-41BA98191EDB}" srcOrd="1" destOrd="0" presId="urn:microsoft.com/office/officeart/2005/8/layout/bProcess4"/>
    <dgm:cxn modelId="{E0A2605C-12C6-4357-B301-8275EE4C3F54}" type="presParOf" srcId="{02070AEA-FF42-4C52-802F-6AF1CE9FC32B}" destId="{ABE9022D-034C-428A-82EE-C8D89E62FCC2}" srcOrd="5" destOrd="0" presId="urn:microsoft.com/office/officeart/2005/8/layout/bProcess4"/>
    <dgm:cxn modelId="{F41CABF4-6264-4E13-8FE0-6561711D96FB}" type="presParOf" srcId="{02070AEA-FF42-4C52-802F-6AF1CE9FC32B}" destId="{E2CF7C06-CF22-44A1-8321-CE349B9CF019}" srcOrd="6" destOrd="0" presId="urn:microsoft.com/office/officeart/2005/8/layout/bProcess4"/>
    <dgm:cxn modelId="{1C9B7315-DE27-4B0F-8BB2-B7B150A6788F}" type="presParOf" srcId="{E2CF7C06-CF22-44A1-8321-CE349B9CF019}" destId="{EB0E2B1E-A189-4C30-8DEA-329D0B1C4EE6}" srcOrd="0" destOrd="0" presId="urn:microsoft.com/office/officeart/2005/8/layout/bProcess4"/>
    <dgm:cxn modelId="{A9DE4D0F-4C9B-48FC-B3BE-BDCAFED8B7C0}" type="presParOf" srcId="{E2CF7C06-CF22-44A1-8321-CE349B9CF019}" destId="{6B42F93D-6FD2-409E-89C4-F76C615F7F81}" srcOrd="1" destOrd="0" presId="urn:microsoft.com/office/officeart/2005/8/layout/bProcess4"/>
    <dgm:cxn modelId="{AE00D63D-515C-4603-B4CB-8F3FDBE71AF4}" type="presParOf" srcId="{02070AEA-FF42-4C52-802F-6AF1CE9FC32B}" destId="{10B7A264-AABE-4AD6-8CCA-C6B83B191736}" srcOrd="7" destOrd="0" presId="urn:microsoft.com/office/officeart/2005/8/layout/bProcess4"/>
    <dgm:cxn modelId="{5E650361-6326-4D1C-AEB2-4960852CE154}" type="presParOf" srcId="{02070AEA-FF42-4C52-802F-6AF1CE9FC32B}" destId="{4775FCD6-CFD1-401D-A9B3-BB01062900D5}" srcOrd="8" destOrd="0" presId="urn:microsoft.com/office/officeart/2005/8/layout/bProcess4"/>
    <dgm:cxn modelId="{61BB9B82-DEC8-420B-8155-80CF02D754A6}" type="presParOf" srcId="{4775FCD6-CFD1-401D-A9B3-BB01062900D5}" destId="{426A1C41-35A5-4C2A-A9BC-ED4C418EA852}" srcOrd="0" destOrd="0" presId="urn:microsoft.com/office/officeart/2005/8/layout/bProcess4"/>
    <dgm:cxn modelId="{8EB9B52C-75AB-4B97-93C5-A107D6A44CFE}" type="presParOf" srcId="{4775FCD6-CFD1-401D-A9B3-BB01062900D5}" destId="{86C18C10-5708-46D5-8C03-5FE10648715C}" srcOrd="1" destOrd="0" presId="urn:microsoft.com/office/officeart/2005/8/layout/bProcess4"/>
    <dgm:cxn modelId="{F7A6864F-614B-4EE0-8ED3-E2E71FB17B4A}" type="presParOf" srcId="{02070AEA-FF42-4C52-802F-6AF1CE9FC32B}" destId="{2EA193DA-4BA9-4E58-A28D-BDDB3CC75AE7}" srcOrd="9" destOrd="0" presId="urn:microsoft.com/office/officeart/2005/8/layout/bProcess4"/>
    <dgm:cxn modelId="{83D8DE2C-7701-4323-8540-ECCB8D61474D}" type="presParOf" srcId="{02070AEA-FF42-4C52-802F-6AF1CE9FC32B}" destId="{AE05D663-BF7F-4B98-8768-05998814CBCB}" srcOrd="10" destOrd="0" presId="urn:microsoft.com/office/officeart/2005/8/layout/bProcess4"/>
    <dgm:cxn modelId="{64DEB82F-9D33-43AA-AB69-2C17DDB0CB8B}" type="presParOf" srcId="{AE05D663-BF7F-4B98-8768-05998814CBCB}" destId="{29DB2277-DA3D-4CB2-9EF2-9D77B4327A1E}" srcOrd="0" destOrd="0" presId="urn:microsoft.com/office/officeart/2005/8/layout/bProcess4"/>
    <dgm:cxn modelId="{F0CBC86A-E4CD-4B9F-86D2-3272547222AD}" type="presParOf" srcId="{AE05D663-BF7F-4B98-8768-05998814CBCB}" destId="{150EB71C-FEEE-41E2-B7AF-94E7086246A5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8FC26A4-2D4A-4DE3-BC8C-293C6BC6BA0D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1DD9677-BE07-4D8E-8C92-E972F9E1811C}" type="slidenum">
              <a:rPr lang="pt-PT" smtClean="0"/>
              <a:t>‹nº›</a:t>
            </a:fld>
            <a:endParaRPr lang="pt-PT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pt-PT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26A4-2D4A-4DE3-BC8C-293C6BC6BA0D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9677-BE07-4D8E-8C92-E972F9E1811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26A4-2D4A-4DE3-BC8C-293C6BC6BA0D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1DD9677-BE07-4D8E-8C92-E972F9E1811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26A4-2D4A-4DE3-BC8C-293C6BC6BA0D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9677-BE07-4D8E-8C92-E972F9E1811C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8FC26A4-2D4A-4DE3-BC8C-293C6BC6BA0D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1DD9677-BE07-4D8E-8C92-E972F9E1811C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PT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26A4-2D4A-4DE3-BC8C-293C6BC6BA0D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9677-BE07-4D8E-8C92-E972F9E1811C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26A4-2D4A-4DE3-BC8C-293C6BC6BA0D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9677-BE07-4D8E-8C92-E972F9E1811C}" type="slidenum">
              <a:rPr lang="pt-PT" smtClean="0"/>
              <a:t>‹nº›</a:t>
            </a:fld>
            <a:endParaRPr lang="pt-P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26A4-2D4A-4DE3-BC8C-293C6BC6BA0D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9677-BE07-4D8E-8C92-E972F9E1811C}" type="slidenum">
              <a:rPr lang="pt-PT" smtClean="0"/>
              <a:t>‹nº›</a:t>
            </a:fld>
            <a:endParaRPr lang="pt-PT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26A4-2D4A-4DE3-BC8C-293C6BC6BA0D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9677-BE07-4D8E-8C92-E972F9E1811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26A4-2D4A-4DE3-BC8C-293C6BC6BA0D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1DD9677-BE07-4D8E-8C92-E972F9E1811C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26A4-2D4A-4DE3-BC8C-293C6BC6BA0D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D9677-BE07-4D8E-8C92-E972F9E1811C}" type="slidenum">
              <a:rPr lang="pt-PT" smtClean="0"/>
              <a:t>‹nº›</a:t>
            </a:fld>
            <a:endParaRPr lang="pt-P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D8FC26A4-2D4A-4DE3-BC8C-293C6BC6BA0D}" type="datetimeFigureOut">
              <a:rPr lang="pt-PT" smtClean="0"/>
              <a:t>15/01/2025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61DD9677-BE07-4D8E-8C92-E972F9E1811C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ielo.br/pdf/rbedu/v12n34/a08v1234.pdf" TargetMode="External"/><Relationship Id="rId2" Type="http://schemas.openxmlformats.org/officeDocument/2006/relationships/hyperlink" Target="http://cidtff.web.ua.pt/pdf/ATAS_IIIENEB.pdf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Filipa Seabra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3600" dirty="0" smtClean="0"/>
              <a:t>Currículo e </a:t>
            </a:r>
            <a:r>
              <a:rPr lang="pt-PT" sz="3600" dirty="0" err="1" smtClean="0"/>
              <a:t>Profissionalidade</a:t>
            </a:r>
            <a:r>
              <a:rPr lang="pt-PT" sz="3600" dirty="0" smtClean="0"/>
              <a:t> Docente: </a:t>
            </a:r>
            <a:br>
              <a:rPr lang="pt-PT" sz="3600" dirty="0" smtClean="0"/>
            </a:br>
            <a:r>
              <a:rPr lang="pt-PT" sz="3600" cap="none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Bons ventos, e bons casamentos?</a:t>
            </a:r>
            <a:br>
              <a:rPr lang="pt-PT" sz="3600" cap="none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endParaRPr lang="pt-PT" sz="3600" cap="none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67544" y="6237312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Braga, 6 de Fevereiro de 2017</a:t>
            </a:r>
            <a:endParaRPr lang="pt-PT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332656"/>
            <a:ext cx="1959262" cy="177281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045" y="5983303"/>
            <a:ext cx="1683715" cy="50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4092" y="4529189"/>
            <a:ext cx="1711619" cy="1318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7823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878281"/>
          </a:xfrm>
        </p:spPr>
        <p:txBody>
          <a:bodyPr>
            <a:normAutofit fontScale="92500" lnSpcReduction="10000"/>
          </a:bodyPr>
          <a:lstStyle/>
          <a:p>
            <a:r>
              <a:rPr lang="pt-PT" sz="2400" dirty="0" err="1"/>
              <a:t>Tardiff</a:t>
            </a:r>
            <a:r>
              <a:rPr lang="pt-PT" sz="2400" dirty="0"/>
              <a:t> (2000) refere algumas características do saber profissional: </a:t>
            </a:r>
            <a:endParaRPr lang="pt-PT" sz="2400" dirty="0" smtClean="0"/>
          </a:p>
          <a:p>
            <a:pPr lvl="1"/>
            <a:r>
              <a:rPr lang="pt-PT" sz="2200" dirty="0" smtClean="0"/>
              <a:t>conhecimento </a:t>
            </a:r>
            <a:r>
              <a:rPr lang="pt-PT" sz="2200" dirty="0"/>
              <a:t>formal e especializado associado às disciplinas científicas; </a:t>
            </a:r>
            <a:endParaRPr lang="pt-PT" sz="2200" dirty="0" smtClean="0"/>
          </a:p>
          <a:p>
            <a:pPr lvl="1"/>
            <a:r>
              <a:rPr lang="pt-PT" sz="2200" dirty="0" smtClean="0"/>
              <a:t>adquirido </a:t>
            </a:r>
            <a:r>
              <a:rPr lang="pt-PT" sz="2200" dirty="0"/>
              <a:t>por um longo período de formação (universitária ou equivalente); </a:t>
            </a:r>
            <a:endParaRPr lang="pt-PT" sz="2200" dirty="0" smtClean="0"/>
          </a:p>
          <a:p>
            <a:pPr lvl="1"/>
            <a:r>
              <a:rPr lang="pt-PT" sz="2200" dirty="0" smtClean="0"/>
              <a:t>diploma </a:t>
            </a:r>
            <a:r>
              <a:rPr lang="pt-PT" sz="2200" dirty="0"/>
              <a:t>como requisito de acesso à profissão; </a:t>
            </a:r>
            <a:endParaRPr lang="pt-PT" sz="2200" dirty="0" smtClean="0"/>
          </a:p>
          <a:p>
            <a:pPr lvl="1"/>
            <a:r>
              <a:rPr lang="pt-PT" sz="2200" dirty="0" smtClean="0"/>
              <a:t>com </a:t>
            </a:r>
            <a:r>
              <a:rPr lang="pt-PT" sz="2200" dirty="0"/>
              <a:t>uma dimensão voltada para a resolução de problemas concretos; </a:t>
            </a:r>
            <a:endParaRPr lang="pt-PT" sz="2200" dirty="0" smtClean="0"/>
          </a:p>
          <a:p>
            <a:pPr lvl="1"/>
            <a:r>
              <a:rPr lang="pt-PT" sz="2200" dirty="0" smtClean="0"/>
              <a:t>acesso </a:t>
            </a:r>
            <a:r>
              <a:rPr lang="pt-PT" sz="2200" dirty="0"/>
              <a:t>exclusivo dos profissionais ao conhecimento necessário ao exercício da profissão (em contraponto com leigos); </a:t>
            </a:r>
            <a:endParaRPr lang="pt-PT" sz="2200" dirty="0" smtClean="0"/>
          </a:p>
          <a:p>
            <a:pPr lvl="1"/>
            <a:r>
              <a:rPr lang="pt-PT" sz="2200" dirty="0" smtClean="0"/>
              <a:t>avaliação </a:t>
            </a:r>
            <a:r>
              <a:rPr lang="pt-PT" sz="2200" dirty="0"/>
              <a:t>por pares; </a:t>
            </a:r>
            <a:endParaRPr lang="pt-PT" sz="2200" dirty="0" smtClean="0"/>
          </a:p>
          <a:p>
            <a:pPr lvl="1"/>
            <a:r>
              <a:rPr lang="pt-PT" sz="2200" dirty="0" smtClean="0"/>
              <a:t>autonomia </a:t>
            </a:r>
            <a:r>
              <a:rPr lang="pt-PT" sz="2200" dirty="0"/>
              <a:t>e discernimento; </a:t>
            </a:r>
            <a:endParaRPr lang="pt-PT" sz="2200" dirty="0" smtClean="0"/>
          </a:p>
          <a:p>
            <a:pPr lvl="1"/>
            <a:r>
              <a:rPr lang="pt-PT" sz="2200" dirty="0" smtClean="0"/>
              <a:t>conhecimento </a:t>
            </a:r>
            <a:r>
              <a:rPr lang="pt-PT" sz="2200" dirty="0"/>
              <a:t>evolutivo – requer formação inicial e contínua; </a:t>
            </a:r>
            <a:endParaRPr lang="pt-PT" sz="2200" dirty="0" smtClean="0"/>
          </a:p>
          <a:p>
            <a:pPr lvl="1"/>
            <a:r>
              <a:rPr lang="pt-PT" sz="2200" dirty="0" smtClean="0"/>
              <a:t>responsabilidade </a:t>
            </a:r>
            <a:r>
              <a:rPr lang="pt-PT" sz="2200" dirty="0"/>
              <a:t>deontológica e controlo. </a:t>
            </a:r>
          </a:p>
          <a:p>
            <a:pPr marL="45720" indent="0">
              <a:buNone/>
            </a:pPr>
            <a:endParaRPr lang="pt-PT" dirty="0" smtClean="0"/>
          </a:p>
          <a:p>
            <a:pPr marL="45720" indent="0">
              <a:buNone/>
            </a:pPr>
            <a:endParaRPr lang="pt-PT" dirty="0"/>
          </a:p>
          <a:p>
            <a:pPr marL="45720" indent="0">
              <a:buNone/>
            </a:pPr>
            <a:endParaRPr lang="pt-PT" dirty="0"/>
          </a:p>
          <a:p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Conhecimento e Competência Profissional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510136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400" dirty="0"/>
              <a:t>No caso da profissão docente, esta competência corresponde ao saber profissional especializado sobre o ato de ensinar</a:t>
            </a:r>
            <a:r>
              <a:rPr lang="pt-PT" sz="2400" dirty="0" smtClean="0"/>
              <a:t>.</a:t>
            </a:r>
          </a:p>
          <a:p>
            <a:r>
              <a:rPr lang="pt-PT" sz="2400" dirty="0" smtClean="0"/>
              <a:t>Este </a:t>
            </a:r>
            <a:r>
              <a:rPr lang="pt-PT" sz="2400" dirty="0"/>
              <a:t>ato, requer, por um lado, o conhecimento especializado sobre aquilo que se ensina (área científica), e por outro, sobre como fazer que alguém aprenda (domínio das Ciências da Educação) (Roldão, 2005) incluindo assim conhecimentos “pedagógicos (didáticos, metodológicos), disciplinares, curriculares e experienciais” (Alves &amp; André, 2013).</a:t>
            </a:r>
          </a:p>
          <a:p>
            <a:pPr marL="45720" indent="0">
              <a:buNone/>
            </a:pPr>
            <a:endParaRPr lang="pt-PT" dirty="0"/>
          </a:p>
          <a:p>
            <a:pPr marL="45720" indent="0">
              <a:buNone/>
            </a:pPr>
            <a:endParaRPr lang="pt-PT" dirty="0"/>
          </a:p>
          <a:p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Conhecimento e Competência Profissional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951941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pt-PT" dirty="0" smtClean="0"/>
              <a:t>No caso da Profissão Docente: </a:t>
            </a:r>
          </a:p>
          <a:p>
            <a:pPr marL="45720" indent="0">
              <a:buNone/>
            </a:pPr>
            <a:r>
              <a:rPr lang="pt-PT" dirty="0"/>
              <a:t> </a:t>
            </a:r>
            <a:r>
              <a:rPr lang="pt-PT" dirty="0" smtClean="0"/>
              <a:t>- Dificuldade ao nível do reconhecimento social desta especificidade (todos são ‘peritos em educação’) – linha pouco definida face ao senso comum. </a:t>
            </a:r>
          </a:p>
          <a:p>
            <a:pPr>
              <a:buFontTx/>
              <a:buChar char="-"/>
            </a:pPr>
            <a:r>
              <a:rPr lang="pt-PT" dirty="0" smtClean="0"/>
              <a:t>Dificuldade geral de legitimação pela posse do conhecimento</a:t>
            </a:r>
          </a:p>
          <a:p>
            <a:pPr>
              <a:buFontTx/>
              <a:buChar char="-"/>
            </a:pPr>
            <a:r>
              <a:rPr lang="pt-PT" dirty="0"/>
              <a:t>Borges (2014) salienta a dimensão pessoal e experiencial deste saber e desta competência. Nesse sentido, a relevância conferida à prática docente na formação inicial de professores assume, como adiante veremos, relevância particular.</a:t>
            </a:r>
          </a:p>
          <a:p>
            <a:pPr>
              <a:buFontTx/>
              <a:buChar char="-"/>
            </a:pPr>
            <a:endParaRPr lang="pt-PT" dirty="0" smtClean="0"/>
          </a:p>
          <a:p>
            <a:pPr>
              <a:buFontTx/>
              <a:buChar char="-"/>
            </a:pPr>
            <a:endParaRPr lang="pt-PT" dirty="0" smtClean="0"/>
          </a:p>
          <a:p>
            <a:pPr marL="45720" indent="0">
              <a:buNone/>
            </a:pPr>
            <a:endParaRPr lang="pt-PT" dirty="0"/>
          </a:p>
          <a:p>
            <a:pPr marL="45720" indent="0">
              <a:buNone/>
            </a:pPr>
            <a:endParaRPr lang="pt-PT" dirty="0"/>
          </a:p>
          <a:p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Conhecimento e Competência Profissional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951941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pt-PT" dirty="0"/>
              <a:t>“O </a:t>
            </a:r>
            <a:r>
              <a:rPr lang="pt-PT" dirty="0" err="1"/>
              <a:t>acto</a:t>
            </a:r>
            <a:r>
              <a:rPr lang="pt-PT" dirty="0"/>
              <a:t> educativo deve ser, essencialmente, um </a:t>
            </a:r>
            <a:r>
              <a:rPr lang="pt-PT" dirty="0" err="1"/>
              <a:t>acto</a:t>
            </a:r>
            <a:r>
              <a:rPr lang="pt-PT" dirty="0"/>
              <a:t> de criação” (Morgado, 2005)</a:t>
            </a:r>
          </a:p>
          <a:p>
            <a:pPr marL="45720" indent="0">
              <a:buNone/>
            </a:pPr>
            <a:endParaRPr lang="pt-PT" dirty="0" smtClean="0"/>
          </a:p>
          <a:p>
            <a:pPr marL="45720" indent="0">
              <a:buNone/>
            </a:pPr>
            <a:r>
              <a:rPr lang="pt-PT" dirty="0"/>
              <a:t>Ora, apenas se reconhecermos os professores como profissionais dotados de um conjunto especializado de saberes científicos, pedagógicos e profissionais específicos, competências, capazes de atualizar-se ao longo da sua profissão e (</a:t>
            </a:r>
            <a:r>
              <a:rPr lang="pt-PT" dirty="0" err="1"/>
              <a:t>re</a:t>
            </a:r>
            <a:r>
              <a:rPr lang="pt-PT" dirty="0"/>
              <a:t>)construir de modo contínuo os saberes e competências requeridos pela sua profissão, num contexto social mutável, podemos confiar aos professores a capacidade de exercer uma profissão complexa com grande margem de  autonomia. </a:t>
            </a:r>
          </a:p>
          <a:p>
            <a:pPr marL="45720" indent="0">
              <a:buNone/>
            </a:pPr>
            <a:endParaRPr lang="pt-PT" dirty="0" smtClean="0"/>
          </a:p>
          <a:p>
            <a:pPr>
              <a:buFontTx/>
              <a:buChar char="-"/>
            </a:pPr>
            <a:endParaRPr lang="pt-PT" dirty="0" smtClean="0"/>
          </a:p>
          <a:p>
            <a:pPr marL="45720" indent="0">
              <a:buNone/>
            </a:pPr>
            <a:endParaRPr lang="pt-PT" dirty="0"/>
          </a:p>
          <a:p>
            <a:pPr marL="45720" indent="0">
              <a:buNone/>
            </a:pPr>
            <a:endParaRPr lang="pt-PT" dirty="0"/>
          </a:p>
          <a:p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Autonomia – Controlo - </a:t>
            </a:r>
            <a:r>
              <a:rPr lang="pt-PT" dirty="0"/>
              <a:t>prestação de contas/responsabilização</a:t>
            </a:r>
          </a:p>
        </p:txBody>
      </p:sp>
    </p:spTree>
    <p:extLst>
      <p:ext uri="{BB962C8B-B14F-4D97-AF65-F5344CB8AC3E}">
        <p14:creationId xmlns:p14="http://schemas.microsoft.com/office/powerpoint/2010/main" val="3777600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Autonomia </a:t>
            </a:r>
            <a:r>
              <a:rPr lang="pt-PT" dirty="0"/>
              <a:t>curricular </a:t>
            </a:r>
            <a:r>
              <a:rPr lang="pt-PT" dirty="0" smtClean="0"/>
              <a:t>– relaciona-se </a:t>
            </a:r>
            <a:r>
              <a:rPr lang="pt-PT" dirty="0"/>
              <a:t>com o reconhecimento de que as escolas e os professores são atores curriculares por excelência, que não se limitam a implementar currículo, mas que o reconfiguram, contextualizam, apropriam, traduzem, transformam, num conjunto de relações complexas com a comunidade em que se integram e as populações a quem servem. </a:t>
            </a:r>
            <a:endParaRPr lang="pt-PT" dirty="0" smtClean="0"/>
          </a:p>
          <a:p>
            <a:r>
              <a:rPr lang="pt-PT" dirty="0" smtClean="0"/>
              <a:t>Isso </a:t>
            </a:r>
            <a:r>
              <a:rPr lang="pt-PT" dirty="0"/>
              <a:t>requer flexibilidade, e confiança. A lógica de projeto, que em certa medida se tem esvaziado na prática das escolas (veja-se o caso dos PCT), é disso exemplo. </a:t>
            </a:r>
          </a:p>
          <a:p>
            <a:r>
              <a:rPr lang="pt-PT" dirty="0"/>
              <a:t>Relação difícil e instável com as formas de regulação – sejam elas a montante, </a:t>
            </a:r>
            <a:r>
              <a:rPr lang="pt-PT" dirty="0" smtClean="0"/>
              <a:t>ou </a:t>
            </a:r>
            <a:r>
              <a:rPr lang="pt-PT" dirty="0"/>
              <a:t>a jusante.</a:t>
            </a:r>
          </a:p>
          <a:p>
            <a:pPr>
              <a:buFontTx/>
              <a:buChar char="-"/>
            </a:pPr>
            <a:endParaRPr lang="pt-PT" dirty="0" smtClean="0"/>
          </a:p>
          <a:p>
            <a:pPr marL="45720" indent="0">
              <a:buNone/>
            </a:pPr>
            <a:endParaRPr lang="pt-PT" dirty="0"/>
          </a:p>
          <a:p>
            <a:pPr marL="45720" indent="0">
              <a:buNone/>
            </a:pPr>
            <a:endParaRPr lang="pt-PT" dirty="0"/>
          </a:p>
          <a:p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Autonomia – Controlo - </a:t>
            </a:r>
            <a:r>
              <a:rPr lang="pt-PT" dirty="0"/>
              <a:t>prestação de contas/responsabilização</a:t>
            </a:r>
          </a:p>
        </p:txBody>
      </p:sp>
    </p:spTree>
    <p:extLst>
      <p:ext uri="{BB962C8B-B14F-4D97-AF65-F5344CB8AC3E}">
        <p14:creationId xmlns:p14="http://schemas.microsoft.com/office/powerpoint/2010/main" val="2236958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exto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PT" dirty="0"/>
              <a:t>Leitura de tendências </a:t>
            </a:r>
            <a:r>
              <a:rPr lang="pt-PT" dirty="0" smtClean="0"/>
              <a:t>atuais a partir da proposta </a:t>
            </a:r>
            <a:r>
              <a:rPr lang="pt-PT" dirty="0"/>
              <a:t>de eixos para o conceito de </a:t>
            </a:r>
            <a:r>
              <a:rPr lang="pt-PT" dirty="0" err="1"/>
              <a:t>profissionalidade</a:t>
            </a:r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«Ventos e Casamentos»?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991711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5022297"/>
          </a:xfrm>
        </p:spPr>
        <p:txBody>
          <a:bodyPr>
            <a:normAutofit/>
          </a:bodyPr>
          <a:lstStyle/>
          <a:p>
            <a:r>
              <a:rPr lang="pt-PT" dirty="0" smtClean="0"/>
              <a:t>Bolonha </a:t>
            </a:r>
            <a:r>
              <a:rPr lang="pt-PT" dirty="0"/>
              <a:t>– grau exigido, mestrado</a:t>
            </a:r>
          </a:p>
          <a:p>
            <a:r>
              <a:rPr lang="pt-PT" dirty="0" smtClean="0"/>
              <a:t>Tempo </a:t>
            </a:r>
            <a:r>
              <a:rPr lang="pt-PT" dirty="0"/>
              <a:t>e lugar do saber profissional – como ensinar, e da socialização profissional associada ao estágio/prática pedagógica (saber em contexto).</a:t>
            </a:r>
          </a:p>
          <a:p>
            <a:r>
              <a:rPr lang="pt-PT" dirty="0" smtClean="0"/>
              <a:t>Ex.: Licenciado em Educação Básica – C) iniciação à prática profissional 15 a 20 créditos; D) Formação na área de docência 120 a 135 créditos. A) Formação educacional geral – 15 a 20 créditos; b) Didáticas específicas – 15 a 20 créditos. Já no mestrado, a percentagem dedicada à prática supervisionada corresponde, no mínimo, a 40% do total de créditos (para as áreas específicas).</a:t>
            </a:r>
          </a:p>
          <a:p>
            <a:pPr marL="45720" indent="0">
              <a:buNone/>
            </a:pPr>
            <a:endParaRPr lang="pt-PT" dirty="0"/>
          </a:p>
          <a:p>
            <a:pPr marL="45720" indent="0">
              <a:buNone/>
            </a:pPr>
            <a:endParaRPr lang="pt-PT" dirty="0"/>
          </a:p>
          <a:p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A - Competência e conhecimento profissional</a:t>
            </a:r>
          </a:p>
        </p:txBody>
      </p:sp>
    </p:spTree>
    <p:extLst>
      <p:ext uri="{BB962C8B-B14F-4D97-AF65-F5344CB8AC3E}">
        <p14:creationId xmlns:p14="http://schemas.microsoft.com/office/powerpoint/2010/main" val="2370716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dirty="0"/>
              <a:t>“o saber profissional tem de ser construído – e refiro-me à formação – assente no princípio da teorização, prévia e posterior, </a:t>
            </a:r>
            <a:r>
              <a:rPr lang="pt-PT" dirty="0" err="1"/>
              <a:t>tutorizada</a:t>
            </a:r>
            <a:r>
              <a:rPr lang="pt-PT" dirty="0"/>
              <a:t> e discutida, da </a:t>
            </a:r>
            <a:r>
              <a:rPr lang="pt-PT" dirty="0" err="1"/>
              <a:t>acção</a:t>
            </a:r>
            <a:r>
              <a:rPr lang="pt-PT" dirty="0"/>
              <a:t> profissional docente, sua e observada noutros” (Roldão, 2007, 101).</a:t>
            </a:r>
          </a:p>
          <a:p>
            <a:pPr marL="45720" indent="0">
              <a:buNone/>
            </a:pPr>
            <a:endParaRPr lang="pt-PT" dirty="0" smtClean="0"/>
          </a:p>
          <a:p>
            <a:r>
              <a:rPr lang="pt-PT" dirty="0" smtClean="0"/>
              <a:t>Movimento </a:t>
            </a:r>
            <a:r>
              <a:rPr lang="pt-PT" dirty="0"/>
              <a:t>social – papel do professor enquanto transmissor de conhecimentos em crise – competição com muitos outros modos e fontes de ter acesso ao conhecimento. </a:t>
            </a:r>
          </a:p>
          <a:p>
            <a:r>
              <a:rPr lang="pt-PT" dirty="0"/>
              <a:t>(quer o conhecimento científico, quer o conhecimento pedagógico, enquanto modos de legitimação profissional, sofrem alguns abalos). </a:t>
            </a:r>
          </a:p>
          <a:p>
            <a:r>
              <a:rPr lang="pt-PT" dirty="0" smtClean="0"/>
              <a:t>Conhecimento </a:t>
            </a:r>
            <a:r>
              <a:rPr lang="pt-PT" dirty="0"/>
              <a:t>relacional e emocional. </a:t>
            </a:r>
          </a:p>
          <a:p>
            <a:pPr marL="45720" indent="0">
              <a:buNone/>
            </a:pPr>
            <a:endParaRPr lang="pt-PT" dirty="0"/>
          </a:p>
          <a:p>
            <a:pPr marL="45720" indent="0">
              <a:buNone/>
            </a:pPr>
            <a:endParaRPr lang="pt-PT" dirty="0"/>
          </a:p>
          <a:p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A - Competência e conhecimento profissional</a:t>
            </a:r>
          </a:p>
        </p:txBody>
      </p:sp>
    </p:spTree>
    <p:extLst>
      <p:ext uri="{BB962C8B-B14F-4D97-AF65-F5344CB8AC3E}">
        <p14:creationId xmlns:p14="http://schemas.microsoft.com/office/powerpoint/2010/main" val="316780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“</a:t>
            </a:r>
            <a:r>
              <a:rPr lang="pt-PT" dirty="0"/>
              <a:t>A crise a respeito do valor dos saberes profissionais, das formações profissionais, da ética profissional e da confiança do público nas profissões e nos profissionais constitui o pano de fundo </a:t>
            </a:r>
            <a:r>
              <a:rPr lang="pt-PT" dirty="0" smtClean="0"/>
              <a:t>do movimento </a:t>
            </a:r>
            <a:r>
              <a:rPr lang="pt-PT" dirty="0"/>
              <a:t>de profissionalização do ensino e da formação para o magistério” (</a:t>
            </a:r>
            <a:r>
              <a:rPr lang="pt-PT" dirty="0" err="1"/>
              <a:t>Tardif</a:t>
            </a:r>
            <a:r>
              <a:rPr lang="pt-PT" dirty="0"/>
              <a:t>, 2000, 9).</a:t>
            </a:r>
          </a:p>
          <a:p>
            <a:r>
              <a:rPr lang="pt-PT" dirty="0" smtClean="0"/>
              <a:t>Novas </a:t>
            </a:r>
            <a:r>
              <a:rPr lang="pt-PT" dirty="0"/>
              <a:t>competências – para além do papel tradicional do professor</a:t>
            </a:r>
          </a:p>
          <a:p>
            <a:r>
              <a:rPr lang="pt-PT" dirty="0" smtClean="0"/>
              <a:t>O </a:t>
            </a:r>
            <a:r>
              <a:rPr lang="pt-PT" dirty="0"/>
              <a:t>lugar das tecnologias – força, fraqueza, ameaça, desafio?</a:t>
            </a:r>
          </a:p>
          <a:p>
            <a:r>
              <a:rPr lang="pt-PT" dirty="0" smtClean="0"/>
              <a:t>Entre </a:t>
            </a:r>
            <a:r>
              <a:rPr lang="pt-PT" dirty="0"/>
              <a:t>a difusão e a tecnicização (Roldão, 2007).</a:t>
            </a:r>
          </a:p>
          <a:p>
            <a:pPr>
              <a:buFontTx/>
              <a:buChar char="-"/>
            </a:pPr>
            <a:endParaRPr lang="pt-PT" dirty="0" smtClean="0"/>
          </a:p>
          <a:p>
            <a:pPr marL="45720" indent="0">
              <a:buNone/>
            </a:pPr>
            <a:endParaRPr lang="pt-PT" dirty="0"/>
          </a:p>
          <a:p>
            <a:pPr marL="45720" indent="0">
              <a:buNone/>
            </a:pPr>
            <a:endParaRPr lang="pt-PT" dirty="0"/>
          </a:p>
          <a:p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A - Competência e conhecimento profissional</a:t>
            </a:r>
          </a:p>
        </p:txBody>
      </p:sp>
    </p:spTree>
    <p:extLst>
      <p:ext uri="{BB962C8B-B14F-4D97-AF65-F5344CB8AC3E}">
        <p14:creationId xmlns:p14="http://schemas.microsoft.com/office/powerpoint/2010/main" val="316780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dirty="0"/>
              <a:t>Evidente precarização – prestígio, poder aquisitivo, satisfação (</a:t>
            </a:r>
            <a:r>
              <a:rPr lang="pt-PT" dirty="0" err="1"/>
              <a:t>Ludke</a:t>
            </a:r>
            <a:r>
              <a:rPr lang="pt-PT" dirty="0"/>
              <a:t> &amp; Boing, 2004</a:t>
            </a:r>
            <a:r>
              <a:rPr lang="pt-PT" dirty="0" smtClean="0"/>
              <a:t>)</a:t>
            </a:r>
          </a:p>
          <a:p>
            <a:r>
              <a:rPr lang="pt-PT" dirty="0" smtClean="0"/>
              <a:t>Acesso </a:t>
            </a:r>
            <a:r>
              <a:rPr lang="pt-PT" dirty="0"/>
              <a:t>dos professores contratados à carreira?</a:t>
            </a:r>
          </a:p>
          <a:p>
            <a:r>
              <a:rPr lang="pt-PT" dirty="0" smtClean="0"/>
              <a:t>Prova </a:t>
            </a:r>
            <a:r>
              <a:rPr lang="pt-PT" dirty="0"/>
              <a:t>de acesso?</a:t>
            </a:r>
          </a:p>
          <a:p>
            <a:r>
              <a:rPr lang="pt-PT" dirty="0" smtClean="0"/>
              <a:t>Avaliação </a:t>
            </a:r>
            <a:r>
              <a:rPr lang="pt-PT" dirty="0"/>
              <a:t>do desempenho docente – melhoria/qualidade </a:t>
            </a:r>
            <a:r>
              <a:rPr lang="pt-PT" dirty="0" err="1"/>
              <a:t>vs</a:t>
            </a:r>
            <a:r>
              <a:rPr lang="pt-PT" dirty="0"/>
              <a:t> escrutínio e prestação de contas</a:t>
            </a:r>
            <a:r>
              <a:rPr lang="pt-PT" dirty="0" smtClean="0"/>
              <a:t>? Como e por quem?</a:t>
            </a:r>
            <a:endParaRPr lang="pt-PT" dirty="0"/>
          </a:p>
          <a:p>
            <a:r>
              <a:rPr lang="pt-PT" dirty="0" smtClean="0"/>
              <a:t>Progressão </a:t>
            </a:r>
            <a:r>
              <a:rPr lang="pt-PT" dirty="0"/>
              <a:t>na carreira?</a:t>
            </a:r>
          </a:p>
          <a:p>
            <a:r>
              <a:rPr lang="pt-PT" dirty="0"/>
              <a:t>“A </a:t>
            </a:r>
            <a:r>
              <a:rPr lang="pt-PT" dirty="0" err="1"/>
              <a:t>profissionalidade</a:t>
            </a:r>
            <a:r>
              <a:rPr lang="pt-PT" dirty="0"/>
              <a:t> docente ainda é afetada pelas </a:t>
            </a:r>
            <a:r>
              <a:rPr lang="pt-PT" i="1" dirty="0"/>
              <a:t>condições de trabalho</a:t>
            </a:r>
            <a:r>
              <a:rPr lang="pt-PT" dirty="0"/>
              <a:t>, os </a:t>
            </a:r>
            <a:r>
              <a:rPr lang="pt-PT" i="1" dirty="0"/>
              <a:t>meios técnicos</a:t>
            </a:r>
            <a:r>
              <a:rPr lang="pt-PT" dirty="0"/>
              <a:t>, o respeito, a </a:t>
            </a:r>
            <a:r>
              <a:rPr lang="pt-PT" i="1" dirty="0"/>
              <a:t>remuneração</a:t>
            </a:r>
            <a:r>
              <a:rPr lang="pt-PT" dirty="0"/>
              <a:t>, o </a:t>
            </a:r>
            <a:r>
              <a:rPr lang="pt-PT" i="1" dirty="0"/>
              <a:t>prestígio </a:t>
            </a:r>
            <a:r>
              <a:rPr lang="pt-PT" dirty="0"/>
              <a:t>e a </a:t>
            </a:r>
            <a:r>
              <a:rPr lang="pt-PT" i="1" dirty="0"/>
              <a:t>atração </a:t>
            </a:r>
            <a:r>
              <a:rPr lang="pt-PT" dirty="0"/>
              <a:t>exercida pela profissão, os quais constituem um conjunto heterogêneo de condições na maioria dos países e em geral oscilam de acordo com suas condições de desenvolvimento econômico, social e histórico” (Alves &amp; André, 2013</a:t>
            </a:r>
            <a:r>
              <a:rPr lang="pt-PT" dirty="0" smtClean="0"/>
              <a:t>).</a:t>
            </a:r>
          </a:p>
          <a:p>
            <a:pPr marL="45720" indent="0">
              <a:buNone/>
            </a:pPr>
            <a:endParaRPr lang="pt-PT" dirty="0"/>
          </a:p>
          <a:p>
            <a:pPr marL="45720" indent="0">
              <a:buNone/>
            </a:pPr>
            <a:endParaRPr lang="pt-PT" dirty="0"/>
          </a:p>
          <a:p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B – Carreira e estabilidade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439385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pt-PT" sz="2800" dirty="0">
                <a:effectLst/>
              </a:rPr>
              <a:t>“a possibilidade de a escola se (</a:t>
            </a:r>
            <a:r>
              <a:rPr lang="pt-PT" sz="2800" dirty="0" err="1">
                <a:effectLst/>
              </a:rPr>
              <a:t>re</a:t>
            </a:r>
            <a:r>
              <a:rPr lang="pt-PT" sz="2800" dirty="0">
                <a:effectLst/>
              </a:rPr>
              <a:t>)afirmar como um espaço de referência social </a:t>
            </a:r>
            <a:r>
              <a:rPr lang="pt-PT" sz="2800" dirty="0" smtClean="0">
                <a:effectLst/>
              </a:rPr>
              <a:t>depende (…), </a:t>
            </a:r>
            <a:r>
              <a:rPr lang="pt-PT" sz="2800" dirty="0">
                <a:effectLst/>
              </a:rPr>
              <a:t>da capacidade de os professores construírem uma verdadeira </a:t>
            </a:r>
            <a:r>
              <a:rPr lang="pt-PT" sz="2800" b="1" dirty="0">
                <a:solidFill>
                  <a:schemeClr val="accent4">
                    <a:lumMod val="75000"/>
                  </a:schemeClr>
                </a:solidFill>
                <a:effectLst/>
              </a:rPr>
              <a:t>autonomia </a:t>
            </a:r>
            <a:r>
              <a:rPr lang="pt-PT" sz="2800" b="1" dirty="0" smtClean="0">
                <a:solidFill>
                  <a:schemeClr val="accent4">
                    <a:lumMod val="75000"/>
                  </a:schemeClr>
                </a:solidFill>
                <a:effectLst/>
              </a:rPr>
              <a:t>curricular</a:t>
            </a:r>
            <a:r>
              <a:rPr lang="pt-PT" sz="2800" dirty="0" smtClean="0">
                <a:effectLst/>
              </a:rPr>
              <a:t> (…), </a:t>
            </a:r>
            <a:r>
              <a:rPr lang="pt-PT" sz="2800" dirty="0">
                <a:effectLst/>
              </a:rPr>
              <a:t>que não pode dissociar-se de três componentes que consideramos basilares: a </a:t>
            </a:r>
            <a:r>
              <a:rPr lang="pt-PT" sz="2800" b="1" dirty="0">
                <a:solidFill>
                  <a:schemeClr val="accent4">
                    <a:lumMod val="75000"/>
                  </a:schemeClr>
                </a:solidFill>
                <a:effectLst/>
              </a:rPr>
              <a:t>competência profissional</a:t>
            </a:r>
            <a:r>
              <a:rPr lang="pt-PT" sz="2800" dirty="0">
                <a:effectLst/>
              </a:rPr>
              <a:t>, a </a:t>
            </a:r>
            <a:r>
              <a:rPr lang="pt-PT" sz="2800" b="1" dirty="0">
                <a:effectLst/>
              </a:rPr>
              <a:t>identidade profissional</a:t>
            </a:r>
            <a:r>
              <a:rPr lang="pt-PT" sz="2800" dirty="0">
                <a:effectLst/>
              </a:rPr>
              <a:t> e a </a:t>
            </a:r>
            <a:r>
              <a:rPr lang="pt-PT" sz="2800" b="1" dirty="0" err="1">
                <a:solidFill>
                  <a:schemeClr val="accent4">
                    <a:lumMod val="75000"/>
                  </a:schemeClr>
                </a:solidFill>
                <a:effectLst/>
              </a:rPr>
              <a:t>profissionalidade</a:t>
            </a:r>
            <a:r>
              <a:rPr lang="pt-PT" sz="2800" b="1" dirty="0">
                <a:solidFill>
                  <a:schemeClr val="accent4">
                    <a:lumMod val="75000"/>
                  </a:schemeClr>
                </a:solidFill>
                <a:effectLst/>
              </a:rPr>
              <a:t> docente</a:t>
            </a:r>
            <a:r>
              <a:rPr lang="pt-PT" sz="2800" dirty="0">
                <a:effectLst/>
              </a:rPr>
              <a:t>” (Morgado, 2011, p. 795</a:t>
            </a:r>
            <a:r>
              <a:rPr lang="pt-PT" sz="2800" dirty="0" smtClean="0">
                <a:effectLst/>
              </a:rPr>
              <a:t>).</a:t>
            </a:r>
            <a:endParaRPr lang="pt-PT" sz="2800" dirty="0">
              <a:effectLst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Introdução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813087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Supervisão</a:t>
            </a:r>
            <a:r>
              <a:rPr lang="pt-PT" dirty="0"/>
              <a:t>/ responsabilidade/ desenvolvimento profissional</a:t>
            </a:r>
          </a:p>
          <a:p>
            <a:r>
              <a:rPr lang="pt-PT" dirty="0" smtClean="0"/>
              <a:t>CFAE</a:t>
            </a:r>
            <a:endParaRPr lang="pt-PT" dirty="0"/>
          </a:p>
          <a:p>
            <a:r>
              <a:rPr lang="pt-PT" dirty="0" smtClean="0"/>
              <a:t>Condições </a:t>
            </a:r>
            <a:r>
              <a:rPr lang="pt-PT" dirty="0"/>
              <a:t>para aceder à profissão </a:t>
            </a:r>
            <a:endParaRPr lang="pt-PT" dirty="0" smtClean="0"/>
          </a:p>
          <a:p>
            <a:r>
              <a:rPr lang="pt-PT" dirty="0"/>
              <a:t>O professor </a:t>
            </a:r>
            <a:r>
              <a:rPr lang="pt-PT" dirty="0" smtClean="0"/>
              <a:t>investigador (investigador-ator) </a:t>
            </a:r>
            <a:r>
              <a:rPr lang="pt-PT" dirty="0"/>
              <a:t>(Sousa, 2013) e a </a:t>
            </a:r>
            <a:r>
              <a:rPr lang="pt-PT" dirty="0" err="1"/>
              <a:t>cientifização</a:t>
            </a:r>
            <a:r>
              <a:rPr lang="pt-PT" dirty="0"/>
              <a:t> da sua prática. </a:t>
            </a:r>
            <a:endParaRPr lang="pt-PT" dirty="0" smtClean="0"/>
          </a:p>
          <a:p>
            <a:r>
              <a:rPr lang="pt-PT" dirty="0" smtClean="0"/>
              <a:t>A prática reflexiva</a:t>
            </a:r>
            <a:endParaRPr lang="pt-PT" dirty="0"/>
          </a:p>
          <a:p>
            <a:pPr marL="45720" indent="0">
              <a:buNone/>
            </a:pPr>
            <a:endParaRPr lang="pt-PT" dirty="0"/>
          </a:p>
          <a:p>
            <a:pPr marL="45720" indent="0">
              <a:buNone/>
            </a:pPr>
            <a:endParaRPr lang="pt-PT" dirty="0"/>
          </a:p>
          <a:p>
            <a:pPr marL="45720" indent="0">
              <a:buNone/>
            </a:pPr>
            <a:endParaRPr lang="pt-PT" dirty="0"/>
          </a:p>
          <a:p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 – Formação e Desenvolvimento </a:t>
            </a:r>
            <a:r>
              <a:rPr lang="pt-PT" dirty="0" err="1" smtClean="0"/>
              <a:t>PRofissional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1274803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A </a:t>
            </a:r>
            <a:r>
              <a:rPr lang="pt-PT" dirty="0"/>
              <a:t>imagem dos professores nos media</a:t>
            </a:r>
          </a:p>
          <a:p>
            <a:pPr lvl="1"/>
            <a:r>
              <a:rPr lang="pt-PT" dirty="0" smtClean="0"/>
              <a:t>Crise </a:t>
            </a:r>
            <a:r>
              <a:rPr lang="pt-PT" dirty="0"/>
              <a:t>do valor social da educação na perceção social</a:t>
            </a:r>
          </a:p>
          <a:p>
            <a:pPr lvl="1"/>
            <a:r>
              <a:rPr lang="pt-PT" dirty="0" smtClean="0"/>
              <a:t>Imagem </a:t>
            </a:r>
            <a:r>
              <a:rPr lang="pt-PT" dirty="0"/>
              <a:t>negativa da escola (sobretudo a pública) e dos professores (Morgado, 2005)</a:t>
            </a:r>
          </a:p>
          <a:p>
            <a:pPr marL="45720" indent="0">
              <a:buNone/>
            </a:pPr>
            <a:endParaRPr lang="pt-PT" dirty="0"/>
          </a:p>
          <a:p>
            <a:pPr marL="45720" indent="0">
              <a:buNone/>
            </a:pPr>
            <a:r>
              <a:rPr lang="pt-PT" dirty="0" smtClean="0"/>
              <a:t>Terá </a:t>
            </a:r>
            <a:r>
              <a:rPr lang="pt-PT" dirty="0"/>
              <a:t>havido alguma </a:t>
            </a:r>
            <a:r>
              <a:rPr lang="pt-PT" dirty="0" smtClean="0"/>
              <a:t>melhoria?</a:t>
            </a:r>
          </a:p>
          <a:p>
            <a:pPr marL="45720" indent="0">
              <a:buNone/>
            </a:pPr>
            <a:endParaRPr lang="pt-PT" dirty="0"/>
          </a:p>
          <a:p>
            <a:r>
              <a:rPr lang="pt-PT" dirty="0" smtClean="0"/>
              <a:t>Discursos </a:t>
            </a:r>
            <a:r>
              <a:rPr lang="pt-PT" dirty="0"/>
              <a:t>sobre os professores</a:t>
            </a:r>
          </a:p>
          <a:p>
            <a:pPr lvl="1"/>
            <a:r>
              <a:rPr lang="pt-PT" dirty="0" smtClean="0"/>
              <a:t>«</a:t>
            </a:r>
            <a:r>
              <a:rPr lang="pt-PT" dirty="0"/>
              <a:t>Resistência a mudança» - vs. Atores e autores da </a:t>
            </a:r>
            <a:r>
              <a:rPr lang="pt-PT" dirty="0" smtClean="0"/>
              <a:t>mudança</a:t>
            </a:r>
          </a:p>
          <a:p>
            <a:pPr lvl="1"/>
            <a:r>
              <a:rPr lang="pt-PT" dirty="0" err="1" smtClean="0"/>
              <a:t>Hiper-responsabilização</a:t>
            </a:r>
            <a:r>
              <a:rPr lang="pt-PT" dirty="0" smtClean="0"/>
              <a:t> dos professores pelos resultados e a qualidade do ensino.</a:t>
            </a:r>
          </a:p>
          <a:p>
            <a:pPr lvl="1"/>
            <a:endParaRPr lang="pt-PT" dirty="0"/>
          </a:p>
          <a:p>
            <a:pPr marL="45720" indent="0">
              <a:buNone/>
            </a:pPr>
            <a:endParaRPr lang="pt-PT" dirty="0"/>
          </a:p>
          <a:p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D – Reconhecimento Social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5381905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fontScale="92500" lnSpcReduction="20000"/>
          </a:bodyPr>
          <a:lstStyle/>
          <a:p>
            <a:pPr marL="365760" lvl="1" indent="0">
              <a:buNone/>
            </a:pPr>
            <a:endParaRPr lang="pt-PT" dirty="0"/>
          </a:p>
          <a:p>
            <a:r>
              <a:rPr lang="pt-PT" dirty="0"/>
              <a:t>Ao mesmo tempo –(</a:t>
            </a:r>
            <a:r>
              <a:rPr lang="pt-PT" dirty="0" err="1"/>
              <a:t>Re</a:t>
            </a:r>
            <a:r>
              <a:rPr lang="pt-PT" dirty="0"/>
              <a:t>)valorização da Educação?</a:t>
            </a:r>
          </a:p>
          <a:p>
            <a:pPr lvl="1"/>
            <a:r>
              <a:rPr lang="pt-PT" dirty="0"/>
              <a:t>Grande exigência face à escola e aos professores – multiplicação das funções da educação e da escola; papel na formação de cidadãos críticos e interventivos, e não apenas de transmissão de conhecimento: Educação para a paz/ contra o radicalismo; Educação Ambiental; Educação para os valores, para «viver juntos»; Educação para a Aprendizagem ao Longo da Vida (Aprender a Aprender); Educação para selecionar e interpretar informação (num tempo de factos e notícias «Alternativos»)…</a:t>
            </a:r>
          </a:p>
          <a:p>
            <a:pPr lvl="1"/>
            <a:r>
              <a:rPr lang="pt-PT" dirty="0" smtClean="0"/>
              <a:t>consenso </a:t>
            </a:r>
            <a:r>
              <a:rPr lang="pt-PT" dirty="0"/>
              <a:t>alargado quanto ao papel fundamental da educação para o desenvolvimento dos indivíduos e das sociedades.</a:t>
            </a:r>
          </a:p>
          <a:p>
            <a:pPr lvl="1"/>
            <a:r>
              <a:rPr lang="pt-PT" dirty="0" smtClean="0"/>
              <a:t>Direito </a:t>
            </a:r>
            <a:r>
              <a:rPr lang="pt-PT" dirty="0"/>
              <a:t>humano à Educação – acesso a conhecimento poderoso e transformador vs. Acesso à escolarização (Equidade no sucesso, e não apenas no acesso). </a:t>
            </a:r>
          </a:p>
          <a:p>
            <a:pPr marL="45720" indent="0">
              <a:buNone/>
            </a:pPr>
            <a:endParaRPr lang="pt-PT" dirty="0"/>
          </a:p>
          <a:p>
            <a:r>
              <a:rPr lang="pt-PT" dirty="0"/>
              <a:t>Ou, por outro lado: Valorização de uma educação tecnocrática – a que se repercute em resultados mensuráveis e ganhos económicos? (Economia do Conhecimento?) (Escola Sem Partido?)</a:t>
            </a:r>
          </a:p>
          <a:p>
            <a:pPr marL="45720" indent="0">
              <a:buNone/>
            </a:pPr>
            <a:endParaRPr lang="pt-PT" dirty="0"/>
          </a:p>
          <a:p>
            <a:pPr marL="45720" indent="0">
              <a:buNone/>
            </a:pPr>
            <a:endParaRPr lang="pt-PT" dirty="0"/>
          </a:p>
          <a:p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D – Reconhecimento Social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7308001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/>
          </a:bodyPr>
          <a:lstStyle/>
          <a:p>
            <a:r>
              <a:rPr lang="pt-PT" sz="2200" dirty="0" smtClean="0"/>
              <a:t>Professor da Contemporaneidade</a:t>
            </a:r>
          </a:p>
          <a:p>
            <a:pPr lvl="2"/>
            <a:r>
              <a:rPr lang="pt-PT" sz="1800" dirty="0" smtClean="0"/>
              <a:t>Ressurgimento de lógicas técnicas e burocráticas</a:t>
            </a:r>
          </a:p>
          <a:p>
            <a:pPr lvl="2"/>
            <a:r>
              <a:rPr lang="pt-PT" sz="1800" dirty="0" smtClean="0"/>
              <a:t>Movimentos da pós-modernidade</a:t>
            </a:r>
          </a:p>
          <a:p>
            <a:pPr lvl="3"/>
            <a:r>
              <a:rPr lang="pt-PT" sz="1600" dirty="0" smtClean="0"/>
              <a:t>Negação de um conhecimento verdadeiro/ fundamental/ universal</a:t>
            </a:r>
          </a:p>
          <a:p>
            <a:pPr lvl="3"/>
            <a:r>
              <a:rPr lang="pt-PT" sz="1600" dirty="0" smtClean="0"/>
              <a:t>Desconstrução</a:t>
            </a:r>
          </a:p>
          <a:p>
            <a:pPr lvl="3"/>
            <a:r>
              <a:rPr lang="pt-PT" sz="1600" dirty="0" smtClean="0"/>
              <a:t>Hibridismo</a:t>
            </a:r>
          </a:p>
          <a:p>
            <a:pPr lvl="3"/>
            <a:r>
              <a:rPr lang="pt-PT" sz="1600" dirty="0" smtClean="0"/>
              <a:t>Perda da fé no progresso</a:t>
            </a:r>
          </a:p>
          <a:p>
            <a:pPr lvl="3"/>
            <a:r>
              <a:rPr lang="pt-PT" sz="1600" dirty="0" smtClean="0"/>
              <a:t>Pragmatismo… </a:t>
            </a:r>
          </a:p>
          <a:p>
            <a:pPr lvl="2"/>
            <a:r>
              <a:rPr lang="pt-PT" sz="1800" dirty="0" smtClean="0"/>
              <a:t>Sociedade em rede, da informação e </a:t>
            </a:r>
            <a:r>
              <a:rPr lang="pt-PT" sz="1800" dirty="0"/>
              <a:t>do conhecimento(Morgado, 2005)</a:t>
            </a:r>
          </a:p>
          <a:p>
            <a:pPr lvl="2"/>
            <a:r>
              <a:rPr lang="pt-PT" sz="1800" dirty="0" smtClean="0"/>
              <a:t>Self-media (Sousa, 2013)</a:t>
            </a:r>
          </a:p>
          <a:p>
            <a:pPr lvl="2"/>
            <a:r>
              <a:rPr lang="pt-PT" sz="1800" dirty="0" smtClean="0"/>
              <a:t>Fortes desafios ao currículo, ao professor e à escola</a:t>
            </a:r>
            <a:endParaRPr lang="pt-PT" sz="2200" dirty="0"/>
          </a:p>
          <a:p>
            <a:r>
              <a:rPr lang="pt-PT" sz="2200" dirty="0" smtClean="0"/>
              <a:t>Professor, agente de reprodução ou de transformação social? (Sousa, 2013). </a:t>
            </a:r>
            <a:endParaRPr lang="pt-PT" sz="2200" dirty="0"/>
          </a:p>
          <a:p>
            <a:pPr marL="45720" indent="0">
              <a:buNone/>
            </a:pPr>
            <a:endParaRPr lang="pt-PT" dirty="0"/>
          </a:p>
          <a:p>
            <a:pPr marL="45720" indent="0">
              <a:buNone/>
            </a:pPr>
            <a:endParaRPr lang="pt-PT" dirty="0"/>
          </a:p>
          <a:p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 - Autonomia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178087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 lnSpcReduction="10000"/>
          </a:bodyPr>
          <a:lstStyle/>
          <a:p>
            <a:pPr marL="365760" lvl="1" indent="0">
              <a:buNone/>
            </a:pPr>
            <a:endParaRPr lang="pt-PT" dirty="0"/>
          </a:p>
          <a:p>
            <a:r>
              <a:rPr lang="pt-PT" dirty="0"/>
              <a:t>Até aos anos 60/70 – educação fortemente centralizada e controlada – professor </a:t>
            </a:r>
            <a:r>
              <a:rPr lang="pt-PT" dirty="0" smtClean="0"/>
              <a:t>funcionário/Professor como profissional técnico </a:t>
            </a:r>
            <a:r>
              <a:rPr lang="pt-PT" dirty="0"/>
              <a:t>(Morgado, 2005</a:t>
            </a:r>
            <a:r>
              <a:rPr lang="pt-PT" dirty="0" smtClean="0"/>
              <a:t>).</a:t>
            </a:r>
            <a:endParaRPr lang="pt-PT" dirty="0"/>
          </a:p>
          <a:p>
            <a:r>
              <a:rPr lang="pt-PT" dirty="0"/>
              <a:t>Necessidade crescente de adequar a oferta educativa a contextos e necessidades diversas – Maior preponderância do papel da escola e do professor e Estado Regulador. – (</a:t>
            </a:r>
            <a:r>
              <a:rPr lang="pt-PT" dirty="0" err="1"/>
              <a:t>Re</a:t>
            </a:r>
            <a:r>
              <a:rPr lang="pt-PT" dirty="0"/>
              <a:t>) profissionalização dos professores.</a:t>
            </a:r>
          </a:p>
          <a:p>
            <a:r>
              <a:rPr lang="pt-PT" dirty="0"/>
              <a:t>Professor – Decisor curricular.</a:t>
            </a:r>
          </a:p>
          <a:p>
            <a:r>
              <a:rPr lang="pt-PT" dirty="0"/>
              <a:t>Currículo – mais do que um plano a ser implementado… </a:t>
            </a:r>
          </a:p>
          <a:p>
            <a:r>
              <a:rPr lang="pt-PT" dirty="0"/>
              <a:t>… uma construção participada, que acontece nos vários níveis de decisão curricular</a:t>
            </a:r>
            <a:r>
              <a:rPr lang="pt-PT" dirty="0" smtClean="0"/>
              <a:t>.</a:t>
            </a:r>
          </a:p>
          <a:p>
            <a:r>
              <a:rPr lang="pt-PT" dirty="0" smtClean="0"/>
              <a:t>… embora constrangido por uma pluralidade de decisões e contextos envolventes, que constituem limites à autonomia (</a:t>
            </a:r>
            <a:r>
              <a:rPr lang="pt-PT" dirty="0" err="1" smtClean="0"/>
              <a:t>Ludke</a:t>
            </a:r>
            <a:r>
              <a:rPr lang="pt-PT" dirty="0" smtClean="0"/>
              <a:t> &amp; Boing, 2004)</a:t>
            </a:r>
            <a:endParaRPr lang="pt-PT" dirty="0"/>
          </a:p>
          <a:p>
            <a:pPr marL="45720" indent="0">
              <a:buNone/>
            </a:pPr>
            <a:endParaRPr lang="pt-PT" dirty="0"/>
          </a:p>
          <a:p>
            <a:pPr marL="45720" indent="0">
              <a:buNone/>
            </a:pPr>
            <a:endParaRPr lang="pt-PT" dirty="0"/>
          </a:p>
          <a:p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 - Autonomia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1357434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rmAutofit/>
          </a:bodyPr>
          <a:lstStyle/>
          <a:p>
            <a:r>
              <a:rPr lang="pt-PT" dirty="0" smtClean="0"/>
              <a:t>Tempos </a:t>
            </a:r>
            <a:r>
              <a:rPr lang="pt-PT" dirty="0"/>
              <a:t>e espaços de decisão curricular</a:t>
            </a:r>
          </a:p>
          <a:p>
            <a:pPr lvl="1"/>
            <a:r>
              <a:rPr lang="pt-PT" dirty="0" smtClean="0"/>
              <a:t>Contexto </a:t>
            </a:r>
            <a:r>
              <a:rPr lang="pt-PT" dirty="0"/>
              <a:t>meso – a escola – a colegialidade</a:t>
            </a:r>
          </a:p>
          <a:p>
            <a:pPr lvl="1"/>
            <a:r>
              <a:rPr lang="pt-PT" dirty="0" smtClean="0"/>
              <a:t>Contexto </a:t>
            </a:r>
            <a:r>
              <a:rPr lang="pt-PT" dirty="0"/>
              <a:t>micro – a sala de aula</a:t>
            </a:r>
          </a:p>
          <a:p>
            <a:pPr lvl="1"/>
            <a:r>
              <a:rPr lang="pt-PT" dirty="0" smtClean="0"/>
              <a:t>Papel </a:t>
            </a:r>
            <a:r>
              <a:rPr lang="pt-PT" dirty="0"/>
              <a:t>fundamental da relação individualizada com cada estudante</a:t>
            </a:r>
          </a:p>
          <a:p>
            <a:pPr lvl="1"/>
            <a:r>
              <a:rPr lang="pt-PT" dirty="0" smtClean="0"/>
              <a:t>Currículo oculto</a:t>
            </a:r>
          </a:p>
          <a:p>
            <a:pPr lvl="1"/>
            <a:endParaRPr lang="pt-PT" dirty="0"/>
          </a:p>
          <a:p>
            <a:r>
              <a:rPr lang="pt-PT" dirty="0" smtClean="0"/>
              <a:t>Novos </a:t>
            </a:r>
            <a:r>
              <a:rPr lang="pt-PT" dirty="0"/>
              <a:t>currículos à prova de professores? As metas curriculares como dispositivo de controlo.</a:t>
            </a:r>
          </a:p>
          <a:p>
            <a:r>
              <a:rPr lang="pt-PT" dirty="0" smtClean="0"/>
              <a:t>Flexibilidade </a:t>
            </a:r>
            <a:r>
              <a:rPr lang="pt-PT" dirty="0"/>
              <a:t>curricular vs. Avaliação</a:t>
            </a:r>
          </a:p>
          <a:p>
            <a:r>
              <a:rPr lang="pt-PT" dirty="0" err="1" smtClean="0"/>
              <a:t>Performatividade</a:t>
            </a:r>
            <a:endParaRPr lang="pt-PT" dirty="0"/>
          </a:p>
          <a:p>
            <a:r>
              <a:rPr lang="pt-PT" dirty="0" smtClean="0"/>
              <a:t>O </a:t>
            </a:r>
            <a:r>
              <a:rPr lang="pt-PT" dirty="0"/>
              <a:t>lugar dos projetos</a:t>
            </a:r>
          </a:p>
          <a:p>
            <a:r>
              <a:rPr lang="pt-PT" dirty="0" smtClean="0"/>
              <a:t>Autonomia </a:t>
            </a:r>
            <a:r>
              <a:rPr lang="pt-PT" dirty="0"/>
              <a:t>vs. Regulação</a:t>
            </a:r>
          </a:p>
          <a:p>
            <a:r>
              <a:rPr lang="pt-PT" dirty="0" smtClean="0"/>
              <a:t>Benchmarking</a:t>
            </a:r>
            <a:r>
              <a:rPr lang="pt-PT" dirty="0"/>
              <a:t>, Boas-práticas e educação como mercado (Figueiredo, 2015)</a:t>
            </a:r>
          </a:p>
          <a:p>
            <a:pPr marL="45720" indent="0">
              <a:buNone/>
            </a:pPr>
            <a:endParaRPr lang="pt-PT" dirty="0"/>
          </a:p>
          <a:p>
            <a:pPr marL="45720" indent="0">
              <a:buNone/>
            </a:pPr>
            <a:endParaRPr lang="pt-PT" dirty="0"/>
          </a:p>
          <a:p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 - Autonomia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3786839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Conclusão</a:t>
            </a:r>
            <a:br>
              <a:rPr lang="pt-PT" dirty="0" smtClean="0"/>
            </a:br>
            <a:endParaRPr lang="pt-PT" dirty="0"/>
          </a:p>
        </p:txBody>
      </p:sp>
      <p:sp>
        <p:nvSpPr>
          <p:cNvPr id="8" name="Rectângulo 7"/>
          <p:cNvSpPr/>
          <p:nvPr/>
        </p:nvSpPr>
        <p:spPr>
          <a:xfrm>
            <a:off x="3419872" y="4005064"/>
            <a:ext cx="237626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 smtClean="0"/>
              <a:t>Profissionalidade</a:t>
            </a:r>
            <a:endParaRPr lang="pt-PT" dirty="0"/>
          </a:p>
        </p:txBody>
      </p:sp>
      <p:sp>
        <p:nvSpPr>
          <p:cNvPr id="9" name="Oval 8"/>
          <p:cNvSpPr/>
          <p:nvPr/>
        </p:nvSpPr>
        <p:spPr>
          <a:xfrm>
            <a:off x="755576" y="2852936"/>
            <a:ext cx="2520280" cy="1152128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Autonomia</a:t>
            </a:r>
            <a:endParaRPr lang="pt-PT" dirty="0"/>
          </a:p>
        </p:txBody>
      </p:sp>
      <p:sp>
        <p:nvSpPr>
          <p:cNvPr id="10" name="Oval 9"/>
          <p:cNvSpPr/>
          <p:nvPr/>
        </p:nvSpPr>
        <p:spPr>
          <a:xfrm>
            <a:off x="6012160" y="2818834"/>
            <a:ext cx="2520280" cy="1152128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Competência</a:t>
            </a:r>
            <a:endParaRPr lang="pt-PT" dirty="0"/>
          </a:p>
        </p:txBody>
      </p:sp>
      <p:sp>
        <p:nvSpPr>
          <p:cNvPr id="16" name="Oval 15"/>
          <p:cNvSpPr/>
          <p:nvPr/>
        </p:nvSpPr>
        <p:spPr>
          <a:xfrm>
            <a:off x="1655676" y="1563688"/>
            <a:ext cx="2016224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Currículo</a:t>
            </a:r>
            <a:endParaRPr lang="pt-PT" dirty="0"/>
          </a:p>
        </p:txBody>
      </p:sp>
      <p:cxnSp>
        <p:nvCxnSpPr>
          <p:cNvPr id="18" name="Conexão recta unidireccional 17"/>
          <p:cNvCxnSpPr/>
          <p:nvPr/>
        </p:nvCxnSpPr>
        <p:spPr>
          <a:xfrm>
            <a:off x="1547664" y="4077072"/>
            <a:ext cx="216024" cy="64284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3257778" y="5445224"/>
            <a:ext cx="2520280" cy="1152128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Carreira</a:t>
            </a:r>
            <a:endParaRPr lang="pt-PT" dirty="0"/>
          </a:p>
        </p:txBody>
      </p:sp>
      <p:sp>
        <p:nvSpPr>
          <p:cNvPr id="19" name="Oval 18"/>
          <p:cNvSpPr/>
          <p:nvPr/>
        </p:nvSpPr>
        <p:spPr>
          <a:xfrm>
            <a:off x="3491880" y="2132855"/>
            <a:ext cx="2952327" cy="1152128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Formação e Desenvolvimento Profissional</a:t>
            </a:r>
            <a:endParaRPr lang="pt-PT" dirty="0"/>
          </a:p>
        </p:txBody>
      </p:sp>
      <p:sp>
        <p:nvSpPr>
          <p:cNvPr id="20" name="Oval 19"/>
          <p:cNvSpPr/>
          <p:nvPr/>
        </p:nvSpPr>
        <p:spPr>
          <a:xfrm>
            <a:off x="665401" y="4719914"/>
            <a:ext cx="2520280" cy="1152128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Supervisão e prestação de contas</a:t>
            </a:r>
            <a:endParaRPr lang="pt-PT" dirty="0"/>
          </a:p>
        </p:txBody>
      </p:sp>
      <p:sp>
        <p:nvSpPr>
          <p:cNvPr id="21" name="Oval 20"/>
          <p:cNvSpPr/>
          <p:nvPr/>
        </p:nvSpPr>
        <p:spPr>
          <a:xfrm>
            <a:off x="5988612" y="4719914"/>
            <a:ext cx="2687844" cy="1152128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Reconhecimento Social</a:t>
            </a:r>
            <a:endParaRPr lang="pt-PT" dirty="0"/>
          </a:p>
        </p:txBody>
      </p:sp>
      <p:cxnSp>
        <p:nvCxnSpPr>
          <p:cNvPr id="22" name="Conexão recta unidireccional 21"/>
          <p:cNvCxnSpPr/>
          <p:nvPr/>
        </p:nvCxnSpPr>
        <p:spPr>
          <a:xfrm flipH="1">
            <a:off x="6960720" y="4053020"/>
            <a:ext cx="311580" cy="62173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xão recta unidireccional 4"/>
          <p:cNvCxnSpPr/>
          <p:nvPr/>
        </p:nvCxnSpPr>
        <p:spPr>
          <a:xfrm>
            <a:off x="5796136" y="4398493"/>
            <a:ext cx="864096" cy="32142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xão recta unidireccional 10"/>
          <p:cNvCxnSpPr/>
          <p:nvPr/>
        </p:nvCxnSpPr>
        <p:spPr>
          <a:xfrm flipV="1">
            <a:off x="5988612" y="3970962"/>
            <a:ext cx="455595" cy="10611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xão recta unidireccional 23"/>
          <p:cNvCxnSpPr/>
          <p:nvPr/>
        </p:nvCxnSpPr>
        <p:spPr>
          <a:xfrm>
            <a:off x="3491880" y="3573016"/>
            <a:ext cx="230425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xão recta unidireccional 25"/>
          <p:cNvCxnSpPr/>
          <p:nvPr/>
        </p:nvCxnSpPr>
        <p:spPr>
          <a:xfrm flipV="1">
            <a:off x="2663788" y="3284983"/>
            <a:ext cx="1332148" cy="143493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xão recta unidireccional 27"/>
          <p:cNvCxnSpPr/>
          <p:nvPr/>
        </p:nvCxnSpPr>
        <p:spPr>
          <a:xfrm flipV="1">
            <a:off x="1331640" y="2492896"/>
            <a:ext cx="324036" cy="36004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xão recta unidireccional 29"/>
          <p:cNvCxnSpPr/>
          <p:nvPr/>
        </p:nvCxnSpPr>
        <p:spPr>
          <a:xfrm flipH="1">
            <a:off x="5796136" y="5872042"/>
            <a:ext cx="648071" cy="14924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xão recta unidireccional 31"/>
          <p:cNvCxnSpPr/>
          <p:nvPr/>
        </p:nvCxnSpPr>
        <p:spPr>
          <a:xfrm flipV="1">
            <a:off x="4860032" y="3394898"/>
            <a:ext cx="0" cy="5760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xão recta unidireccional 33"/>
          <p:cNvCxnSpPr/>
          <p:nvPr/>
        </p:nvCxnSpPr>
        <p:spPr>
          <a:xfrm flipH="1">
            <a:off x="4788024" y="5013176"/>
            <a:ext cx="72008" cy="28280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xão recta unidireccional 35"/>
          <p:cNvCxnSpPr/>
          <p:nvPr/>
        </p:nvCxnSpPr>
        <p:spPr>
          <a:xfrm flipH="1" flipV="1">
            <a:off x="2663788" y="4077072"/>
            <a:ext cx="666074" cy="48213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xão recta unidireccional 37"/>
          <p:cNvCxnSpPr/>
          <p:nvPr/>
        </p:nvCxnSpPr>
        <p:spPr>
          <a:xfrm>
            <a:off x="2492165" y="5949280"/>
            <a:ext cx="701913" cy="21602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xão recta unidireccional 39"/>
          <p:cNvCxnSpPr/>
          <p:nvPr/>
        </p:nvCxnSpPr>
        <p:spPr>
          <a:xfrm>
            <a:off x="5436096" y="3284983"/>
            <a:ext cx="576064" cy="28803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xão recta unidireccional 41"/>
          <p:cNvCxnSpPr/>
          <p:nvPr/>
        </p:nvCxnSpPr>
        <p:spPr>
          <a:xfrm>
            <a:off x="5436096" y="3394898"/>
            <a:ext cx="1224136" cy="127985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xão recta unidireccional 43"/>
          <p:cNvCxnSpPr/>
          <p:nvPr/>
        </p:nvCxnSpPr>
        <p:spPr>
          <a:xfrm flipV="1">
            <a:off x="3275856" y="5295978"/>
            <a:ext cx="2520280" cy="14924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xão recta unidireccional 45"/>
          <p:cNvCxnSpPr/>
          <p:nvPr/>
        </p:nvCxnSpPr>
        <p:spPr>
          <a:xfrm flipH="1">
            <a:off x="3185681" y="4869160"/>
            <a:ext cx="90175" cy="14401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4933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950289"/>
          </a:xfrm>
        </p:spPr>
        <p:txBody>
          <a:bodyPr>
            <a:noAutofit/>
          </a:bodyPr>
          <a:lstStyle/>
          <a:p>
            <a:r>
              <a:rPr lang="pt-PT" sz="1200" dirty="0" smtClean="0"/>
              <a:t>Alves, C. S. &amp; André, M. E. D. A. (2013). A constituição da </a:t>
            </a:r>
            <a:r>
              <a:rPr lang="pt-PT" sz="1200" dirty="0" err="1" smtClean="0"/>
              <a:t>profissionalidade</a:t>
            </a:r>
            <a:r>
              <a:rPr lang="pt-PT" sz="1200" dirty="0" smtClean="0"/>
              <a:t> docente: os efeitos do campo de tensão do contexto escolar sobre os professores. 36ª Reunião Nacional da </a:t>
            </a:r>
            <a:r>
              <a:rPr lang="pt-PT" sz="1200" dirty="0" err="1" smtClean="0"/>
              <a:t>ANPEd</a:t>
            </a:r>
            <a:r>
              <a:rPr lang="pt-PT" sz="1200" dirty="0" smtClean="0"/>
              <a:t> – 29 de setembro a 02 de outubro de 2013, Goiânia-GO</a:t>
            </a:r>
          </a:p>
          <a:p>
            <a:r>
              <a:rPr lang="pt-PT" sz="1200" dirty="0" smtClean="0"/>
              <a:t>Borges, M. L. (2014). </a:t>
            </a:r>
            <a:r>
              <a:rPr lang="pt-PT" sz="1200" dirty="0" err="1" smtClean="0"/>
              <a:t>Profissionalidade</a:t>
            </a:r>
            <a:r>
              <a:rPr lang="pt-PT" sz="1200" dirty="0" smtClean="0"/>
              <a:t> docente: da prática à praxis. Investigar em Educação, II(2), pp. 39-53.</a:t>
            </a:r>
          </a:p>
          <a:p>
            <a:r>
              <a:rPr lang="pt-PT" sz="1200" dirty="0" smtClean="0"/>
              <a:t>Figueiredo, M. P. (2014). A formação de profissionais para a educação básica no contexto do ensino superior europeu. In G. Portugal, A. I. Andrade, C. Tomaz, F. Martins, J. A. Costa, M. R. Migueis, R. Neves &amp; R. M. Vieira (</a:t>
            </a:r>
            <a:r>
              <a:rPr lang="pt-PT" sz="1200" dirty="0" err="1" smtClean="0"/>
              <a:t>Orgs</a:t>
            </a:r>
            <a:r>
              <a:rPr lang="pt-PT" sz="1200" dirty="0" smtClean="0"/>
              <a:t>.), </a:t>
            </a:r>
            <a:r>
              <a:rPr lang="pt-PT" sz="1200" i="1" dirty="0" smtClean="0"/>
              <a:t>Formação Inicial de Professores e Educadores: Experiências em contexto português</a:t>
            </a:r>
            <a:r>
              <a:rPr lang="pt-PT" sz="1200" dirty="0" smtClean="0"/>
              <a:t> (pp. 19-36). Aveiro: UA Editora. Disponível em: </a:t>
            </a:r>
            <a:r>
              <a:rPr lang="pt-PT" sz="1200" u="sng" dirty="0" smtClean="0">
                <a:hlinkClick r:id="rId2"/>
              </a:rPr>
              <a:t>http://cidtff.web.ua.pt/pdf/ATAS_IIIENEB.pdf</a:t>
            </a:r>
            <a:endParaRPr lang="pt-PT" sz="1200" dirty="0" smtClean="0"/>
          </a:p>
          <a:p>
            <a:r>
              <a:rPr lang="pt-PT" sz="1200" dirty="0" err="1" smtClean="0"/>
              <a:t>Ludke</a:t>
            </a:r>
            <a:r>
              <a:rPr lang="pt-PT" sz="1200" dirty="0" smtClean="0"/>
              <a:t>, M., &amp; Boing, L. A. (2004). Caminhos da profissão e da </a:t>
            </a:r>
            <a:r>
              <a:rPr lang="pt-PT" sz="1200" dirty="0" err="1" smtClean="0"/>
              <a:t>profissionalidade</a:t>
            </a:r>
            <a:r>
              <a:rPr lang="pt-PT" sz="1200" dirty="0" smtClean="0"/>
              <a:t> docentes. Educação &amp; Sociedade, 25(89), 1159-1180. </a:t>
            </a:r>
          </a:p>
          <a:p>
            <a:r>
              <a:rPr lang="pt-PT" sz="1200" dirty="0" smtClean="0"/>
              <a:t>Morgado, J. C. (2005). </a:t>
            </a:r>
            <a:r>
              <a:rPr lang="pt-PT" sz="1200" i="1" dirty="0" smtClean="0"/>
              <a:t>Currículo e </a:t>
            </a:r>
            <a:r>
              <a:rPr lang="pt-PT" sz="1200" i="1" dirty="0" err="1" smtClean="0"/>
              <a:t>Profissionalidade</a:t>
            </a:r>
            <a:r>
              <a:rPr lang="pt-PT" sz="1200" i="1" dirty="0" smtClean="0"/>
              <a:t> Docente</a:t>
            </a:r>
            <a:r>
              <a:rPr lang="pt-PT" sz="1200" dirty="0" smtClean="0"/>
              <a:t>. Porto: Porto Editora.</a:t>
            </a:r>
          </a:p>
          <a:p>
            <a:r>
              <a:rPr lang="pt-PT" sz="1200" dirty="0" smtClean="0"/>
              <a:t>Morgado, J. C. (2011). Identidade e </a:t>
            </a:r>
            <a:r>
              <a:rPr lang="pt-PT" sz="1200" dirty="0" err="1" smtClean="0"/>
              <a:t>Profissionalidade</a:t>
            </a:r>
            <a:r>
              <a:rPr lang="pt-PT" sz="1200" dirty="0" smtClean="0"/>
              <a:t> Docente: Sentidos e (</a:t>
            </a:r>
            <a:r>
              <a:rPr lang="pt-PT" sz="1200" dirty="0" err="1" smtClean="0"/>
              <a:t>im</a:t>
            </a:r>
            <a:r>
              <a:rPr lang="pt-PT" sz="1200" dirty="0" smtClean="0"/>
              <a:t>)possibilidades. </a:t>
            </a:r>
            <a:r>
              <a:rPr lang="pt-PT" sz="1200" i="1" dirty="0" smtClean="0"/>
              <a:t>Ensaio: Aval. Pol. </a:t>
            </a:r>
            <a:r>
              <a:rPr lang="pt-PT" sz="1200" i="1" dirty="0" err="1" smtClean="0"/>
              <a:t>Publ</a:t>
            </a:r>
            <a:r>
              <a:rPr lang="pt-PT" sz="1200" i="1" dirty="0" smtClean="0"/>
              <a:t>., 19</a:t>
            </a:r>
            <a:r>
              <a:rPr lang="pt-PT" sz="1200" dirty="0" smtClean="0"/>
              <a:t>(73), 793-812. </a:t>
            </a:r>
          </a:p>
          <a:p>
            <a:r>
              <a:rPr lang="pt-PT" sz="1200" dirty="0" smtClean="0"/>
              <a:t>Roldão, M. C. (2007). Função Docente: Natureza e construção do conhecimento profissional. </a:t>
            </a:r>
            <a:r>
              <a:rPr lang="pt-PT" sz="1200" i="1" dirty="0" smtClean="0"/>
              <a:t>Revista Brasileira de Educação, 12</a:t>
            </a:r>
            <a:r>
              <a:rPr lang="pt-PT" sz="1200" dirty="0" smtClean="0"/>
              <a:t>(34), 94-103. Disponível em: </a:t>
            </a:r>
            <a:r>
              <a:rPr lang="pt-PT" sz="1200" u="sng" dirty="0" smtClean="0">
                <a:hlinkClick r:id="rId3"/>
              </a:rPr>
              <a:t>http://www.scielo.br/pdf/rbedu/v12n34/a08v1234.pdf</a:t>
            </a:r>
            <a:endParaRPr lang="pt-PT" sz="1200" u="sng" dirty="0" smtClean="0"/>
          </a:p>
          <a:p>
            <a:r>
              <a:rPr lang="pt-PT" sz="1200" dirty="0" smtClean="0"/>
              <a:t>Sousa, </a:t>
            </a:r>
            <a:r>
              <a:rPr lang="pt-PT" sz="1200" dirty="0"/>
              <a:t>J. M. (2013). Professor de outrora e professor de agora. Rumo à </a:t>
            </a:r>
            <a:r>
              <a:rPr lang="pt-PT" sz="1200" dirty="0" err="1"/>
              <a:t>profissionalidade</a:t>
            </a:r>
            <a:r>
              <a:rPr lang="pt-PT" sz="1200" dirty="0"/>
              <a:t> docente. </a:t>
            </a:r>
            <a:r>
              <a:rPr lang="pt-PT" sz="1200" i="1" dirty="0"/>
              <a:t>ELO, Revista do Centro de Formação Francisco de Holanda, 20</a:t>
            </a:r>
            <a:r>
              <a:rPr lang="pt-PT" sz="1200" dirty="0"/>
              <a:t>, 125-135. </a:t>
            </a:r>
            <a:endParaRPr lang="pt-PT" sz="1200" dirty="0" smtClean="0"/>
          </a:p>
          <a:p>
            <a:r>
              <a:rPr lang="pt-PT" sz="1200" dirty="0" err="1" smtClean="0"/>
              <a:t>Tarfiff</a:t>
            </a:r>
            <a:r>
              <a:rPr lang="pt-PT" sz="1200" dirty="0" smtClean="0"/>
              <a:t>, M. (2000). Saberes profissionais dos professores e conhecimentos universitários. Elementos para uma epistemologia da prática profissional dos professores e suas consequências em relação à formação para o magistério. </a:t>
            </a:r>
            <a:r>
              <a:rPr lang="pt-PT" sz="1200" i="1" dirty="0" smtClean="0"/>
              <a:t>Revista Brasileira de Educação, 13, </a:t>
            </a:r>
            <a:r>
              <a:rPr lang="pt-PT" sz="1200" dirty="0" smtClean="0"/>
              <a:t>5-24.</a:t>
            </a:r>
            <a:endParaRPr lang="pt-PT" sz="12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Referências Bibliográficas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9733655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Muito obrigada</a:t>
            </a:r>
            <a:br>
              <a:rPr lang="pt-PT" dirty="0" smtClean="0"/>
            </a:br>
            <a:r>
              <a:rPr lang="pt-PT" dirty="0" smtClean="0"/>
              <a:t>Filipa Seabra</a:t>
            </a:r>
            <a:br>
              <a:rPr lang="pt-PT" dirty="0" smtClean="0"/>
            </a:br>
            <a:r>
              <a:rPr lang="pt-PT" dirty="0" smtClean="0"/>
              <a:t>Fseabra@uab.pt</a:t>
            </a:r>
            <a:endParaRPr lang="pt-PT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332656"/>
            <a:ext cx="1959262" cy="1772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092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Introdução</a:t>
            </a:r>
            <a:endParaRPr lang="pt-PT" dirty="0"/>
          </a:p>
        </p:txBody>
      </p:sp>
      <p:sp>
        <p:nvSpPr>
          <p:cNvPr id="7" name="Marcador de Posição de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Contexto </a:t>
            </a:r>
          </a:p>
          <a:p>
            <a:r>
              <a:rPr lang="pt-PT" dirty="0" smtClean="0"/>
              <a:t>Tendências atuais</a:t>
            </a:r>
            <a:endParaRPr lang="pt-PT" dirty="0"/>
          </a:p>
        </p:txBody>
      </p:sp>
      <p:sp>
        <p:nvSpPr>
          <p:cNvPr id="8" name="Rectângulo 7"/>
          <p:cNvSpPr/>
          <p:nvPr/>
        </p:nvSpPr>
        <p:spPr>
          <a:xfrm>
            <a:off x="3419872" y="4005064"/>
            <a:ext cx="2376264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err="1" smtClean="0"/>
              <a:t>Profissionalidade</a:t>
            </a:r>
            <a:endParaRPr lang="pt-PT" dirty="0"/>
          </a:p>
        </p:txBody>
      </p:sp>
      <p:sp>
        <p:nvSpPr>
          <p:cNvPr id="9" name="Oval 8"/>
          <p:cNvSpPr/>
          <p:nvPr/>
        </p:nvSpPr>
        <p:spPr>
          <a:xfrm>
            <a:off x="755576" y="2852936"/>
            <a:ext cx="2520280" cy="1152128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Autonomia</a:t>
            </a:r>
            <a:endParaRPr lang="pt-PT" dirty="0"/>
          </a:p>
        </p:txBody>
      </p:sp>
      <p:sp>
        <p:nvSpPr>
          <p:cNvPr id="10" name="Oval 9"/>
          <p:cNvSpPr/>
          <p:nvPr/>
        </p:nvSpPr>
        <p:spPr>
          <a:xfrm>
            <a:off x="6012160" y="2818834"/>
            <a:ext cx="2520280" cy="1152128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Competência</a:t>
            </a:r>
            <a:endParaRPr lang="pt-PT" dirty="0"/>
          </a:p>
        </p:txBody>
      </p:sp>
      <p:sp>
        <p:nvSpPr>
          <p:cNvPr id="13" name="Seta para a direita 12"/>
          <p:cNvSpPr/>
          <p:nvPr/>
        </p:nvSpPr>
        <p:spPr>
          <a:xfrm rot="1168636">
            <a:off x="2015716" y="4221088"/>
            <a:ext cx="104411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4" name="Seta para a direita 13"/>
          <p:cNvSpPr/>
          <p:nvPr/>
        </p:nvSpPr>
        <p:spPr>
          <a:xfrm rot="9540938">
            <a:off x="6030304" y="4254477"/>
            <a:ext cx="104411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Seta para a direita 14"/>
          <p:cNvSpPr/>
          <p:nvPr/>
        </p:nvSpPr>
        <p:spPr>
          <a:xfrm rot="10800000">
            <a:off x="4085946" y="3284983"/>
            <a:ext cx="104411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" name="Oval 15"/>
          <p:cNvSpPr/>
          <p:nvPr/>
        </p:nvSpPr>
        <p:spPr>
          <a:xfrm>
            <a:off x="899592" y="4719914"/>
            <a:ext cx="2016224" cy="122413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Currículo</a:t>
            </a:r>
            <a:endParaRPr lang="pt-PT" dirty="0"/>
          </a:p>
        </p:txBody>
      </p:sp>
      <p:cxnSp>
        <p:nvCxnSpPr>
          <p:cNvPr id="18" name="Conexão recta unidireccional 17"/>
          <p:cNvCxnSpPr/>
          <p:nvPr/>
        </p:nvCxnSpPr>
        <p:spPr>
          <a:xfrm>
            <a:off x="1742964" y="4077072"/>
            <a:ext cx="216024" cy="64284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3492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pt-PT" sz="2400" dirty="0" smtClean="0">
                <a:effectLst/>
              </a:rPr>
              <a:t>. Movimento associado à exigência de uma formação superior para o exercício da docência. </a:t>
            </a:r>
          </a:p>
          <a:p>
            <a:pPr marL="45720" indent="0">
              <a:buNone/>
            </a:pPr>
            <a:r>
              <a:rPr lang="pt-PT" sz="2400" dirty="0" smtClean="0"/>
              <a:t>. </a:t>
            </a:r>
            <a:r>
              <a:rPr lang="pt-PT" sz="2400" dirty="0" err="1" smtClean="0"/>
              <a:t>Universitarização</a:t>
            </a:r>
            <a:r>
              <a:rPr lang="pt-PT" sz="2400" dirty="0" smtClean="0"/>
              <a:t> (prós e contras)</a:t>
            </a:r>
          </a:p>
          <a:p>
            <a:pPr marL="45720" indent="0">
              <a:buNone/>
            </a:pPr>
            <a:r>
              <a:rPr lang="pt-PT" sz="2400" dirty="0" smtClean="0"/>
              <a:t>Nesta aceção, seria, em </a:t>
            </a:r>
            <a:r>
              <a:rPr lang="pt-PT" sz="2400" dirty="0" smtClean="0">
                <a:effectLst/>
              </a:rPr>
              <a:t>Portugal – uma batalha ganha.</a:t>
            </a:r>
          </a:p>
          <a:p>
            <a:pPr marL="45720" indent="0">
              <a:buNone/>
            </a:pPr>
            <a:r>
              <a:rPr lang="pt-PT" sz="2400" dirty="0" smtClean="0">
                <a:solidFill>
                  <a:schemeClr val="bg2">
                    <a:lumMod val="50000"/>
                  </a:schemeClr>
                </a:solidFill>
                <a:effectLst/>
              </a:rPr>
              <a:t>Mas o grau superior será condição suficiente?</a:t>
            </a:r>
          </a:p>
          <a:p>
            <a:pPr marL="45720" indent="0">
              <a:buNone/>
            </a:pPr>
            <a:endParaRPr lang="pt-PT" sz="2400" dirty="0" smtClean="0"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Movimento de profissionalização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971040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sz="2800" dirty="0" smtClean="0"/>
              <a:t>Reconhecimento de que se trata de um processo contínuo, ao longo de toda a carreira.</a:t>
            </a:r>
          </a:p>
          <a:p>
            <a:r>
              <a:rPr lang="pt-PT" sz="2800" dirty="0"/>
              <a:t>Nesta lógica, a profissionalização seria apenas um primeiro momento, associado à </a:t>
            </a:r>
            <a:r>
              <a:rPr lang="pt-PT" sz="2800" dirty="0">
                <a:solidFill>
                  <a:schemeClr val="bg2">
                    <a:lumMod val="50000"/>
                  </a:schemeClr>
                </a:solidFill>
              </a:rPr>
              <a:t>certificação</a:t>
            </a:r>
            <a:r>
              <a:rPr lang="pt-PT" sz="2800" dirty="0"/>
              <a:t> de competência para o desempenho da atividade docente. A este momento, deveria seguir-se um </a:t>
            </a:r>
            <a:r>
              <a:rPr lang="pt-PT" sz="2800" dirty="0">
                <a:solidFill>
                  <a:schemeClr val="bg2">
                    <a:lumMod val="50000"/>
                  </a:schemeClr>
                </a:solidFill>
              </a:rPr>
              <a:t>trabalho contínuo </a:t>
            </a:r>
            <a:r>
              <a:rPr lang="pt-PT" sz="2800" dirty="0"/>
              <a:t>de </a:t>
            </a:r>
            <a:r>
              <a:rPr lang="pt-PT" sz="2800" dirty="0" smtClean="0"/>
              <a:t>formação</a:t>
            </a:r>
            <a:r>
              <a:rPr lang="pt-PT" sz="2800" dirty="0"/>
              <a:t> </a:t>
            </a:r>
            <a:r>
              <a:rPr lang="pt-PT" sz="2800" dirty="0" smtClean="0"/>
              <a:t>(Direta, na Escola, Fora da Escola e na Sala de Aula)</a:t>
            </a:r>
            <a:endParaRPr lang="pt-PT" sz="28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Desenvolvimento profissional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04734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PT" sz="2800" dirty="0" smtClean="0"/>
              <a:t>1</a:t>
            </a:r>
            <a:r>
              <a:rPr lang="pt-PT" sz="2800" dirty="0"/>
              <a:t>) obrigação de prestação de um serviço específico à sociedade. </a:t>
            </a:r>
          </a:p>
          <a:p>
            <a:r>
              <a:rPr lang="pt-PT" sz="2800" dirty="0"/>
              <a:t>2) corpo de saberes específicos de natureza académica imprescindível ao bom exercício da função. (</a:t>
            </a:r>
            <a:r>
              <a:rPr lang="pt-PT" sz="2800" dirty="0">
                <a:solidFill>
                  <a:schemeClr val="bg2">
                    <a:lumMod val="50000"/>
                  </a:schemeClr>
                </a:solidFill>
              </a:rPr>
              <a:t>Conhecimento profissional</a:t>
            </a:r>
            <a:r>
              <a:rPr lang="pt-PT" sz="2800" dirty="0"/>
              <a:t>)</a:t>
            </a:r>
          </a:p>
          <a:p>
            <a:r>
              <a:rPr lang="pt-PT" sz="2800" dirty="0"/>
              <a:t>3) domínio de competências específicas de natureza prática. (</a:t>
            </a:r>
            <a:r>
              <a:rPr lang="pt-PT" sz="2800" dirty="0">
                <a:solidFill>
                  <a:schemeClr val="bg2">
                    <a:lumMod val="50000"/>
                  </a:schemeClr>
                </a:solidFill>
              </a:rPr>
              <a:t>Competência</a:t>
            </a:r>
            <a:r>
              <a:rPr lang="pt-PT" sz="2800" dirty="0"/>
              <a:t>)</a:t>
            </a:r>
          </a:p>
          <a:p>
            <a:r>
              <a:rPr lang="pt-PT" sz="2800" dirty="0"/>
              <a:t>4) exercício de juízo em relação às incertezas. </a:t>
            </a:r>
            <a:r>
              <a:rPr lang="pt-PT" sz="2800" dirty="0" smtClean="0"/>
              <a:t>(</a:t>
            </a:r>
            <a:r>
              <a:rPr lang="pt-PT" sz="2800" dirty="0" smtClean="0">
                <a:solidFill>
                  <a:schemeClr val="bg2">
                    <a:lumMod val="50000"/>
                  </a:schemeClr>
                </a:solidFill>
              </a:rPr>
              <a:t>Autonomia</a:t>
            </a:r>
            <a:r>
              <a:rPr lang="pt-PT" sz="2800" dirty="0"/>
              <a:t>)</a:t>
            </a:r>
          </a:p>
          <a:p>
            <a:r>
              <a:rPr lang="pt-PT" sz="2800" dirty="0"/>
              <a:t>5) experiência como geradora de conhecimento. (</a:t>
            </a:r>
            <a:r>
              <a:rPr lang="pt-PT" sz="2800" dirty="0">
                <a:solidFill>
                  <a:schemeClr val="bg2">
                    <a:lumMod val="50000"/>
                  </a:schemeClr>
                </a:solidFill>
              </a:rPr>
              <a:t>Desenvolvimento Profissional</a:t>
            </a:r>
            <a:r>
              <a:rPr lang="pt-PT" sz="2800" dirty="0"/>
              <a:t>)</a:t>
            </a:r>
          </a:p>
          <a:p>
            <a:r>
              <a:rPr lang="pt-PT" sz="2800" dirty="0"/>
              <a:t>6) comunidade profissional responsável pelo controle da qualidade. </a:t>
            </a:r>
            <a:r>
              <a:rPr lang="pt-PT" sz="2800" dirty="0" smtClean="0"/>
              <a:t>(</a:t>
            </a:r>
            <a:r>
              <a:rPr lang="pt-PT" sz="2800" dirty="0" smtClean="0">
                <a:solidFill>
                  <a:schemeClr val="bg2">
                    <a:lumMod val="50000"/>
                  </a:schemeClr>
                </a:solidFill>
              </a:rPr>
              <a:t>Prestação </a:t>
            </a:r>
            <a:r>
              <a:rPr lang="pt-PT" sz="2800" dirty="0">
                <a:solidFill>
                  <a:schemeClr val="bg2">
                    <a:lumMod val="50000"/>
                  </a:schemeClr>
                </a:solidFill>
              </a:rPr>
              <a:t>de contas</a:t>
            </a:r>
            <a:r>
              <a:rPr lang="pt-PT" sz="2800" dirty="0" smtClean="0"/>
              <a:t>)(</a:t>
            </a:r>
            <a:r>
              <a:rPr lang="pt-PT" sz="2800" dirty="0"/>
              <a:t>Alves &amp; André, 2013</a:t>
            </a:r>
            <a:r>
              <a:rPr lang="pt-PT" sz="2800" dirty="0" smtClean="0"/>
              <a:t>)</a:t>
            </a:r>
          </a:p>
          <a:p>
            <a:pPr marL="45720" indent="0">
              <a:buNone/>
            </a:pPr>
            <a:endParaRPr lang="pt-PT" sz="2800" dirty="0"/>
          </a:p>
          <a:p>
            <a:pPr marL="45720" indent="0">
              <a:buNone/>
            </a:pPr>
            <a:endParaRPr lang="pt-PT" sz="2800" dirty="0">
              <a:effectLst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Profissão: Atributos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742927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sz="2800" dirty="0"/>
              <a:t>Roldão (2005</a:t>
            </a:r>
            <a:r>
              <a:rPr lang="pt-PT" sz="2800" dirty="0" smtClean="0"/>
              <a:t>): </a:t>
            </a:r>
            <a:endParaRPr lang="pt-PT" sz="2800" dirty="0"/>
          </a:p>
          <a:p>
            <a:r>
              <a:rPr lang="pt-PT" sz="2800" dirty="0" smtClean="0">
                <a:solidFill>
                  <a:schemeClr val="bg2">
                    <a:lumMod val="50000"/>
                  </a:schemeClr>
                </a:solidFill>
              </a:rPr>
              <a:t>reconhecimento </a:t>
            </a:r>
            <a:r>
              <a:rPr lang="pt-PT" sz="2800" dirty="0">
                <a:solidFill>
                  <a:schemeClr val="bg2">
                    <a:lumMod val="50000"/>
                  </a:schemeClr>
                </a:solidFill>
              </a:rPr>
              <a:t>social </a:t>
            </a:r>
            <a:r>
              <a:rPr lang="pt-PT" sz="2800" dirty="0"/>
              <a:t>da </a:t>
            </a:r>
            <a:r>
              <a:rPr lang="pt-PT" sz="2800" i="1" dirty="0"/>
              <a:t>especificidade da </a:t>
            </a:r>
            <a:r>
              <a:rPr lang="pt-PT" sz="2800" i="1" dirty="0" smtClean="0"/>
              <a:t>função</a:t>
            </a:r>
            <a:r>
              <a:rPr lang="pt-PT" sz="2800" dirty="0" smtClean="0"/>
              <a:t>, </a:t>
            </a:r>
            <a:endParaRPr lang="pt-PT" sz="2800" dirty="0"/>
          </a:p>
          <a:p>
            <a:r>
              <a:rPr lang="pt-PT" sz="2800" dirty="0" smtClean="0"/>
              <a:t>existência </a:t>
            </a:r>
            <a:r>
              <a:rPr lang="pt-PT" sz="2800" dirty="0"/>
              <a:t>de um </a:t>
            </a:r>
            <a:r>
              <a:rPr lang="pt-PT" sz="2800" i="1" dirty="0"/>
              <a:t>saber específico</a:t>
            </a:r>
            <a:r>
              <a:rPr lang="pt-PT" sz="2800" dirty="0"/>
              <a:t>, </a:t>
            </a:r>
          </a:p>
          <a:p>
            <a:r>
              <a:rPr lang="pt-PT" sz="2800" i="1" dirty="0" smtClean="0"/>
              <a:t>poder </a:t>
            </a:r>
            <a:r>
              <a:rPr lang="pt-PT" sz="2800" i="1" dirty="0"/>
              <a:t>de decisão </a:t>
            </a:r>
            <a:r>
              <a:rPr lang="pt-PT" sz="2800" dirty="0"/>
              <a:t>sobre o trabalho desenvolvido</a:t>
            </a:r>
          </a:p>
          <a:p>
            <a:r>
              <a:rPr lang="pt-PT" sz="2800" i="1" dirty="0" smtClean="0">
                <a:solidFill>
                  <a:schemeClr val="bg2">
                    <a:lumMod val="50000"/>
                  </a:schemeClr>
                </a:solidFill>
              </a:rPr>
              <a:t>pertença </a:t>
            </a:r>
            <a:r>
              <a:rPr lang="pt-PT" sz="2800" i="1" dirty="0">
                <a:solidFill>
                  <a:schemeClr val="bg2">
                    <a:lumMod val="50000"/>
                  </a:schemeClr>
                </a:solidFill>
              </a:rPr>
              <a:t>a um corpo coletivo</a:t>
            </a:r>
            <a:r>
              <a:rPr lang="pt-PT" sz="2800" dirty="0"/>
              <a:t>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Profissão: Atributos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34430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Proposta de eixos para o conceito de </a:t>
            </a:r>
            <a:r>
              <a:rPr lang="pt-PT" dirty="0" err="1"/>
              <a:t>profissionalidade</a:t>
            </a:r>
            <a:r>
              <a:rPr lang="pt-PT" dirty="0"/>
              <a:t> docente</a:t>
            </a:r>
          </a:p>
        </p:txBody>
      </p:sp>
      <p:graphicFrame>
        <p:nvGraphicFramePr>
          <p:cNvPr id="9" name="Marcador de Posição de Conteúd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1621602"/>
              </p:ext>
            </p:extLst>
          </p:nvPr>
        </p:nvGraphicFramePr>
        <p:xfrm>
          <a:off x="381000" y="1719263"/>
          <a:ext cx="8407400" cy="4406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7921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pt-PT" sz="2400" dirty="0"/>
              <a:t>“Todas as profissões que construíram ao longo do tempo o reconhecimento de um estatuto de </a:t>
            </a:r>
            <a:r>
              <a:rPr lang="pt-PT" sz="2400" dirty="0" err="1"/>
              <a:t>profissionalidade</a:t>
            </a:r>
            <a:r>
              <a:rPr lang="pt-PT" sz="2400" dirty="0"/>
              <a:t> plena se reconhecem, se afirmam e são distinguidas, na representação social, pela posse de um saber próprio, distinto e exclusivo do grupo que o partilha, produz e faz circular, conhecimento esse que lhe legitima o exercício da função profissional em causa” (Roldão, 2007, p. 96</a:t>
            </a:r>
            <a:r>
              <a:rPr lang="pt-PT" sz="2400" dirty="0" smtClean="0"/>
              <a:t>).</a:t>
            </a:r>
          </a:p>
          <a:p>
            <a:pPr marL="45720" indent="0">
              <a:buNone/>
            </a:pPr>
            <a:endParaRPr lang="pt-PT" dirty="0" smtClean="0"/>
          </a:p>
          <a:p>
            <a:pPr marL="45720" indent="0">
              <a:buNone/>
            </a:pPr>
            <a:endParaRPr lang="pt-PT" dirty="0"/>
          </a:p>
          <a:p>
            <a:pPr marL="45720" indent="0">
              <a:buNone/>
            </a:pPr>
            <a:endParaRPr lang="pt-PT" dirty="0"/>
          </a:p>
          <a:p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Conhecimento e Competência Profissional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854222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elha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Grelha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elha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167</TotalTime>
  <Words>2300</Words>
  <Application>Microsoft Office PowerPoint</Application>
  <PresentationFormat>Apresentação no Ecrã (4:3)</PresentationFormat>
  <Paragraphs>196</Paragraphs>
  <Slides>28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28</vt:i4>
      </vt:variant>
    </vt:vector>
  </HeadingPairs>
  <TitlesOfParts>
    <vt:vector size="32" baseType="lpstr">
      <vt:lpstr>Franklin Gothic Medium</vt:lpstr>
      <vt:lpstr>Wingdings</vt:lpstr>
      <vt:lpstr>Wingdings 2</vt:lpstr>
      <vt:lpstr>Grelha</vt:lpstr>
      <vt:lpstr>Currículo e Profissionalidade Docente:  Bons ventos, e bons casamentos? </vt:lpstr>
      <vt:lpstr>Introdução</vt:lpstr>
      <vt:lpstr>Introdução</vt:lpstr>
      <vt:lpstr>Movimento de profissionalização</vt:lpstr>
      <vt:lpstr>Desenvolvimento profissional</vt:lpstr>
      <vt:lpstr>Profissão: Atributos</vt:lpstr>
      <vt:lpstr>Profissão: Atributos</vt:lpstr>
      <vt:lpstr>Proposta de eixos para o conceito de profissionalidade docente</vt:lpstr>
      <vt:lpstr>Conhecimento e Competência Profissional</vt:lpstr>
      <vt:lpstr>Conhecimento e Competência Profissional</vt:lpstr>
      <vt:lpstr>Conhecimento e Competência Profissional</vt:lpstr>
      <vt:lpstr>Conhecimento e Competência Profissional</vt:lpstr>
      <vt:lpstr>Autonomia – Controlo - prestação de contas/responsabilização</vt:lpstr>
      <vt:lpstr>Autonomia – Controlo - prestação de contas/responsabilização</vt:lpstr>
      <vt:lpstr>«Ventos e Casamentos»?</vt:lpstr>
      <vt:lpstr>A - Competência e conhecimento profissional</vt:lpstr>
      <vt:lpstr>A - Competência e conhecimento profissional</vt:lpstr>
      <vt:lpstr>A - Competência e conhecimento profissional</vt:lpstr>
      <vt:lpstr>B – Carreira e estabilidade</vt:lpstr>
      <vt:lpstr>C – Formação e Desenvolvimento PRofissional</vt:lpstr>
      <vt:lpstr>D – Reconhecimento Social</vt:lpstr>
      <vt:lpstr>D – Reconhecimento Social</vt:lpstr>
      <vt:lpstr>E - Autonomia</vt:lpstr>
      <vt:lpstr>E - Autonomia</vt:lpstr>
      <vt:lpstr>E - Autonomia</vt:lpstr>
      <vt:lpstr>Conclusão </vt:lpstr>
      <vt:lpstr>Referências Bibliográficas</vt:lpstr>
      <vt:lpstr>Muito obrigada Filipa Seabra Fseabra@uab.pt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Currículo e Profissionalidade Docente:  Bons ventos, e bons casamentos?</dc:title>
  <dc:creator>FSB</dc:creator>
  <cp:lastModifiedBy>Conta Microsoft</cp:lastModifiedBy>
  <cp:revision>26</cp:revision>
  <dcterms:created xsi:type="dcterms:W3CDTF">2017-02-01T15:11:27Z</dcterms:created>
  <dcterms:modified xsi:type="dcterms:W3CDTF">2025-01-15T18:21:51Z</dcterms:modified>
</cp:coreProperties>
</file>