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Noto Sans Symbols" panose="020B0604020202020204" charset="0"/>
      <p:regular r:id="rId62"/>
      <p:bold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hcmvw4LsJ4jP12t4R1X8lIPSCC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7155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055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02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e4a0945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0e4a09453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0e4a09453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576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5045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3809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1288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7686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4734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627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8709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801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ba8b66e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30ba8b66ee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30ba8b66ee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122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4142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5425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9982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6593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153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2979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2155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365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1310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607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b2ec92b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0b2ec92b0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30b2ec92b0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553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1167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4660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0353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1011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4535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8154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18972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69632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98476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679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2107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19309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20782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62431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18476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08858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36586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81625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09423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93089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901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ba8b66ee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0ba8b66ee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30ba8b66ee3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6844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46816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85054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1" name="Google Shape;47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2756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11724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1" name="Google Shape;4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54498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494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69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b2ec92b0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30b2ec92b0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30b2ec92b0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77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5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97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o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6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65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5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26" name="Google Shape;26;p6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4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7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e texto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5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5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7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cção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54" name="Google Shape;54;p6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70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70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7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2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2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72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72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2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3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3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3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3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CCCCC2"/>
          </a:solidFill>
          <a:ln>
            <a:noFill/>
          </a:ln>
        </p:spPr>
      </p:sp>
      <p:sp>
        <p:nvSpPr>
          <p:cNvPr id="83" name="Google Shape;83;p73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7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828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64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6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6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6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6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7" name="Google Shape;17;p64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Currículo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400"/>
              <a:t>Currículo e a formação de professores</a:t>
            </a:r>
            <a:endParaRPr sz="7200"/>
          </a:p>
        </p:txBody>
      </p:sp>
      <p:sp>
        <p:nvSpPr>
          <p:cNvPr id="182" name="Google Shape;182;p6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100"/>
              <a:t>currículo e a formação de professores, têm sido assuntos discutidos amplamente, sobretudo por reconhecerem esse profissional como um ator fundamental para a implantação de mudanças significativas na educação, consequentemente para a transformação da sociedade, por meio de uma educação de qualidade. Isto implica, necessariamente, uma séria reflexão sobre o currículo e o desenvolvimento profissional desses professores.</a:t>
            </a:r>
            <a:endParaRPr sz="310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83" name="Google Shape;183;p6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e4a09453f_0_0"/>
          <p:cNvSpPr txBox="1">
            <a:spLocks noGrp="1"/>
          </p:cNvSpPr>
          <p:nvPr>
            <p:ph type="title"/>
          </p:nvPr>
        </p:nvSpPr>
        <p:spPr>
          <a:xfrm>
            <a:off x="602675" y="238325"/>
            <a:ext cx="107820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/>
              <a:t>ARTICULAÇÃO ENTRE O CURRÍCULO E O</a:t>
            </a:r>
            <a:endParaRPr sz="4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/>
              <a:t> DESENVOLVIMENTO PROFISSIONAL DOCENTE</a:t>
            </a:r>
            <a:endParaRPr sz="4100"/>
          </a:p>
        </p:txBody>
      </p:sp>
      <p:sp>
        <p:nvSpPr>
          <p:cNvPr id="190" name="Google Shape;190;g30e4a09453f_0_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pic>
        <p:nvPicPr>
          <p:cNvPr id="191" name="Google Shape;191;g30e4a09453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687" y="1857750"/>
            <a:ext cx="9995224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 txBox="1">
            <a:spLocks noGrp="1"/>
          </p:cNvSpPr>
          <p:nvPr>
            <p:ph type="body" idx="1"/>
          </p:nvPr>
        </p:nvSpPr>
        <p:spPr>
          <a:xfrm>
            <a:off x="1981200" y="333375"/>
            <a:ext cx="8229600" cy="579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12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code 8416 7397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12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https://www.menti.com/aluys1sozive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 u="sng"/>
              <a:t>CURRÍCULO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endParaRPr sz="40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 i="1"/>
              <a:t>CURRICULUM </a:t>
            </a:r>
            <a:r>
              <a:rPr lang="pt-BR" sz="4000" b="1" i="1">
                <a:latin typeface="Noto Sans Symbols"/>
                <a:ea typeface="Noto Sans Symbols"/>
                <a:cs typeface="Noto Sans Symbols"/>
                <a:sym typeface="Noto Sans Symbols"/>
              </a:rPr>
              <a:t>🡺</a:t>
            </a:r>
            <a:r>
              <a:rPr lang="pt-BR" sz="4000" b="1"/>
              <a:t>LATIM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ORIGEM E ABRANGÊNCIA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CURSO, PERCURSO,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ATO DE CORRER</a:t>
            </a:r>
            <a:endParaRPr/>
          </a:p>
        </p:txBody>
      </p:sp>
      <p:sp>
        <p:nvSpPr>
          <p:cNvPr id="197" name="Google Shape;197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INCLUI : 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O ATO</a:t>
            </a:r>
            <a:r>
              <a:rPr lang="pt-BR" sz="3600" b="1"/>
              <a:t> DE CORRER,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O MODO E A FORMA</a:t>
            </a:r>
            <a:r>
              <a:rPr lang="pt-BR" sz="3600" b="1"/>
              <a:t> DE FAZÊ-LO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pt-BR"/>
              <a:t>(A PÉ, DE CARRO, A CAVALO...)</a:t>
            </a:r>
            <a:r>
              <a:rPr lang="pt-BR" sz="3600" b="1"/>
              <a:t>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E O </a:t>
            </a:r>
            <a:r>
              <a:rPr lang="pt-BR" sz="3600" b="1" u="sng"/>
              <a:t>LOCAL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pt-BR"/>
              <a:t>(PISTA, HIPÓDROMO...)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03" name="Google Shape;203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/>
          <p:nvPr/>
        </p:nvSpPr>
        <p:spPr>
          <a:xfrm>
            <a:off x="1580971" y="1401512"/>
            <a:ext cx="8844897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é lugar, espaço, território.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é relação de poder.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é trajetória, viagem, percurso.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é autobiografia, a nossa vida, curriculum vitae:no currículo forja-se a nossa identidade.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é texto, discurso, documento.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é documento de identidade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2183642" y="436728"/>
            <a:ext cx="589220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 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>
            <a:spLocks noGrp="1"/>
          </p:cNvSpPr>
          <p:nvPr>
            <p:ph type="title"/>
          </p:nvPr>
        </p:nvSpPr>
        <p:spPr>
          <a:xfrm>
            <a:off x="840906" y="307649"/>
            <a:ext cx="10058400" cy="76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pt-BR" sz="3600" b="1"/>
              <a:t>Alguns conceitos na literatura </a:t>
            </a:r>
            <a:endParaRPr/>
          </a:p>
        </p:txBody>
      </p:sp>
      <p:sp>
        <p:nvSpPr>
          <p:cNvPr id="216" name="Google Shape;216;p6"/>
          <p:cNvSpPr txBox="1">
            <a:spLocks noGrp="1"/>
          </p:cNvSpPr>
          <p:nvPr>
            <p:ph type="body" idx="1"/>
          </p:nvPr>
        </p:nvSpPr>
        <p:spPr>
          <a:xfrm>
            <a:off x="1741211" y="1736226"/>
            <a:ext cx="9158095" cy="41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pt-BR" sz="1800" b="1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BR" b="1">
                <a:solidFill>
                  <a:schemeClr val="dk1"/>
                </a:solidFill>
              </a:rPr>
              <a:t>O curriculum é uma sequência de unidades, de conteúdos organizados de tal modo que a aprendizagem de cada unidade poderá ser realizada isoladamente”. (Robert Gagné, 1974, p. 19</a:t>
            </a:r>
            <a:r>
              <a:rPr lang="pt-BR" b="1"/>
              <a:t>)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b="1">
              <a:solidFill>
                <a:schemeClr val="dk1"/>
              </a:solidFill>
            </a:endParaRPr>
          </a:p>
          <a:p>
            <a:pPr marL="91440" lvl="1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Char char=" "/>
            </a:pPr>
            <a:r>
              <a:rPr lang="pt-BR" sz="2000" b="1">
                <a:solidFill>
                  <a:schemeClr val="dk1"/>
                </a:solidFill>
              </a:rPr>
              <a:t>o currículo é concebido e encarado como “um artefacto social, concebido para realizar determinados objetivos humanos específicos”. (Goodson, 1997, p.17</a:t>
            </a:r>
            <a:r>
              <a:rPr lang="pt-BR" sz="2000" b="1"/>
              <a:t>)</a:t>
            </a:r>
            <a:endParaRPr/>
          </a:p>
          <a:p>
            <a:pPr marL="91440" lvl="1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 sz="2000" b="1"/>
          </a:p>
          <a:p>
            <a:pPr marL="91440" lvl="1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Char char=" "/>
            </a:pPr>
            <a:r>
              <a:rPr lang="pt-BR" sz="2000" b="1">
                <a:solidFill>
                  <a:schemeClr val="dk1"/>
                </a:solidFill>
              </a:rPr>
              <a:t>“O currículo comparado a um jogo com regras o que se torna pela sua própria natureza e dimensão bastante problemático e conflitual sempre que se procura defini-lo” (Pacheco1996,p.16)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 txBox="1">
            <a:spLocks noGrp="1"/>
          </p:cNvSpPr>
          <p:nvPr>
            <p:ph type="title"/>
          </p:nvPr>
        </p:nvSpPr>
        <p:spPr>
          <a:xfrm>
            <a:off x="840906" y="307649"/>
            <a:ext cx="10058400" cy="76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pt-BR" sz="3600" b="1"/>
              <a:t>Alguns conceitos na literatura </a:t>
            </a:r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body" idx="1"/>
          </p:nvPr>
        </p:nvSpPr>
        <p:spPr>
          <a:xfrm>
            <a:off x="1318336" y="1736451"/>
            <a:ext cx="9103539" cy="375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 b="1"/>
          </a:p>
          <a:p>
            <a:pPr marL="201168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BR" b="1">
                <a:solidFill>
                  <a:schemeClr val="dk1"/>
                </a:solidFill>
              </a:rPr>
              <a:t>refere-se sempre ao conjunto de aprendizagens consideradas necessárias num dado contexto e tempo e à organização e sequência adotadas para o concretizar ou desenvolver”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dk1"/>
                </a:solidFill>
              </a:rPr>
              <a:t> (Roldão, 1999, p. 43).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chemeClr val="dk1"/>
              </a:solidFill>
            </a:endParaRPr>
          </a:p>
          <a:p>
            <a:pPr marL="384048" lvl="1" indent="-68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chemeClr val="dk1"/>
              </a:solidFill>
            </a:endParaRPr>
          </a:p>
          <a:p>
            <a:pPr marL="384048" lvl="1" indent="-68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chemeClr val="dk1"/>
              </a:solidFill>
            </a:endParaRPr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dk1"/>
                </a:solidFill>
              </a:rPr>
              <a:t>“como um projeto, cujo processo de construção e desenvolvimento é interativo, implica unidade, continuidade e interdependência entre o que se decide ao nível do plano normativo, ou oficial, e ao nível do plano real, ou do processo de ensino-aprendizagem”. O autor acrescenta, “o currículo é uma prática pedagógica que resulta da interação e confluência de várias estruturas na base das quais existem interesses concretos e responsabilidades compartilhadas”. (Pacheco,2001, p. 20</a:t>
            </a:r>
            <a:endParaRPr/>
          </a:p>
          <a:p>
            <a:pPr marL="201168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chemeClr val="dk1"/>
              </a:solidFill>
            </a:endParaRPr>
          </a:p>
          <a:p>
            <a:pPr marL="384048" lvl="1" indent="-685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>
            <a:spLocks noGrp="1"/>
          </p:cNvSpPr>
          <p:nvPr>
            <p:ph type="body" idx="1"/>
          </p:nvPr>
        </p:nvSpPr>
        <p:spPr>
          <a:xfrm>
            <a:off x="1981200" y="404815"/>
            <a:ext cx="8229600" cy="501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Contexto social e económico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 u="sng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/>
              <a:t> </a:t>
            </a:r>
            <a:r>
              <a:rPr lang="pt-BR" sz="2800" b="1"/>
              <a:t>forma e organização social baseada na propriedade privada e nos meios de produção.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pt-BR" sz="2800" b="1"/>
              <a:t>industrialização +urbanização+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imigração= abalam o estilo de vida e a homogeneidade da comunidade rural</a:t>
            </a:r>
            <a:endParaRPr/>
          </a:p>
        </p:txBody>
      </p:sp>
      <p:sp>
        <p:nvSpPr>
          <p:cNvPr id="231" name="Google Shape;231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>
            <a:spLocks noGrp="1"/>
          </p:cNvSpPr>
          <p:nvPr>
            <p:ph type="body" idx="1"/>
          </p:nvPr>
        </p:nvSpPr>
        <p:spPr>
          <a:xfrm>
            <a:off x="1751888" y="1822601"/>
            <a:ext cx="8971660" cy="341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91440" lvl="0" indent="-2114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pt-BR" sz="3600" b="1"/>
              <a:t>ensinar às crianças, filhos dos imigrantes, as crenças e valores a serem adotados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sz="3600" b="1"/>
          </a:p>
          <a:p>
            <a:pPr marL="91440" lvl="0" indent="-164465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pt-BR" sz="2800" b="1"/>
              <a:t>escola= proporcionar e facilitar a adaptação das novas gerações às transformações económicas, sociais e culturais que ocorriam</a:t>
            </a:r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760577" y="401334"/>
            <a:ext cx="11083894" cy="1077218"/>
          </a:xfrm>
          <a:prstGeom prst="rect">
            <a:avLst/>
          </a:prstGeom>
          <a:solidFill>
            <a:srgbClr val="FBE6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industrialização e os processos imigratórios intensificaram a massificação e a escolarização</a:t>
            </a: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body" idx="1"/>
          </p:nvPr>
        </p:nvSpPr>
        <p:spPr>
          <a:xfrm>
            <a:off x="1427148" y="476251"/>
            <a:ext cx="8990027" cy="564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Necessidade </a:t>
            </a:r>
            <a:endParaRPr sz="36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endParaRPr sz="40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/>
              <a:t> </a:t>
            </a:r>
            <a:r>
              <a:rPr lang="pt-BR" sz="4000" b="1"/>
              <a:t>manutenção </a:t>
            </a:r>
            <a:r>
              <a:rPr lang="pt-BR" sz="4000" b="1" i="1"/>
              <a:t>do status quo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/>
          </a:p>
          <a:p>
            <a:pPr marL="9144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lang="pt-BR" sz="3600" b="1"/>
              <a:t>consolidar um projeto nacional comum para restaurar a homogeneidade em vias de desaparecimento</a:t>
            </a:r>
            <a:endParaRPr/>
          </a:p>
        </p:txBody>
      </p:sp>
      <p:sp>
        <p:nvSpPr>
          <p:cNvPr id="244" name="Google Shape;244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ba8b66ee3_0_0"/>
          <p:cNvSpPr txBox="1"/>
          <p:nvPr/>
        </p:nvSpPr>
        <p:spPr>
          <a:xfrm>
            <a:off x="1097275" y="1612750"/>
            <a:ext cx="10446600" cy="44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endParaRPr sz="19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lang="pt-BR" sz="21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pt-BR" sz="28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acto educativo como constituindo, na sua essência, </a:t>
            </a:r>
            <a:endParaRPr sz="285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r>
              <a:rPr lang="pt-BR" sz="285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é </a:t>
            </a:r>
            <a:r>
              <a:rPr lang="pt-BR" sz="285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um acto de criação, defendemos que cabe ao professor continuar a desempenhar com profissionalismo uma tarefa que, paradoxalmente, oscila entre a rotina e a audácia, para que a escola possa, nas palavras de Boorstin, "continuar a acrescentar ao mundo", isto é, assumir-se como fermento de cidadania.</a:t>
            </a:r>
            <a:r>
              <a:rPr lang="pt-BR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(Morgado, 2005)</a:t>
            </a: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0ba8b66ee3_0_0"/>
          <p:cNvSpPr/>
          <p:nvPr/>
        </p:nvSpPr>
        <p:spPr>
          <a:xfrm>
            <a:off x="4612284" y="450025"/>
            <a:ext cx="26100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>
            <a:spLocks noGrp="1"/>
          </p:cNvSpPr>
          <p:nvPr>
            <p:ph type="body" idx="1"/>
          </p:nvPr>
        </p:nvSpPr>
        <p:spPr>
          <a:xfrm>
            <a:off x="1981200" y="692151"/>
            <a:ext cx="8229600" cy="543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Função da escola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( via currículo)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inculcar, forjar novos valores, condutas, hábitos, capacidades “adequados” às novas necessidades da economia</a:t>
            </a:r>
            <a:endParaRPr sz="3600" b="1"/>
          </a:p>
        </p:txBody>
      </p:sp>
      <p:sp>
        <p:nvSpPr>
          <p:cNvPr id="250" name="Google Shape;250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692209" y="4556504"/>
            <a:ext cx="1058824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Bobbit associa a escola à fábrica, a criança à matéria prima a ser moldada em adulto, o produto final visado, através da ação do professor.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"/>
          <p:cNvSpPr txBox="1">
            <a:spLocks noGrp="1"/>
          </p:cNvSpPr>
          <p:nvPr>
            <p:ph type="body" idx="1"/>
          </p:nvPr>
        </p:nvSpPr>
        <p:spPr>
          <a:xfrm>
            <a:off x="974221" y="404814"/>
            <a:ext cx="9236579" cy="520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necessário organizar um currículo que: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 u="sng"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pt-BR" sz="2800" b="1"/>
              <a:t>procure a ordem, a racionalidade  e a eficiência.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pt-BR" sz="2800" b="1"/>
              <a:t>justifique o sistema capitalista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pt-BR" sz="2800" b="1"/>
              <a:t>enfatize a defesa da liberdade e dos direitos e interesses individualistas na sociedade</a:t>
            </a:r>
            <a:endParaRPr/>
          </a:p>
        </p:txBody>
      </p:sp>
      <p:sp>
        <p:nvSpPr>
          <p:cNvPr id="257" name="Google Shape;257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>
            <a:spLocks noGrp="1"/>
          </p:cNvSpPr>
          <p:nvPr>
            <p:ph type="body" idx="1"/>
          </p:nvPr>
        </p:nvSpPr>
        <p:spPr>
          <a:xfrm>
            <a:off x="1094262" y="1532041"/>
            <a:ext cx="9913122" cy="220247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</a:pPr>
            <a:r>
              <a:rPr lang="pt-BR" sz="4400" b="1"/>
              <a:t> </a:t>
            </a:r>
            <a:r>
              <a:rPr lang="pt-BR" sz="3600" b="1"/>
              <a:t>o currículo é, assim,</a:t>
            </a:r>
            <a:endParaRPr sz="36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intrumento de controle social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por excelência</a:t>
            </a:r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1743742" y="4267822"/>
            <a:ext cx="98358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245058" y="286094"/>
            <a:ext cx="8655400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currículo “não é um elemento inocente e neutro de transmissão desinteressada do conhecimento social. [..] transmite visões sociais particulares e interessadas”.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[...] considerou-se o currículo como instrumento por excelência do controle social que se pretendia estabelecer. Coube, assim, à escola inculcar os valores, as condutas e os hábitos “adequados”. Neste mesmo momento, a preocupação com a educação vocacional fez-se notar, evidenciando o propósito de ajustar a escola às novas necessidades da economia. Viu-se como indispensável, em síntese, organizar o currículo e conferir-lhe características de ordem, racionalidade e eficiência. (p. 17).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768139" y="1677924"/>
            <a:ext cx="933072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autores </a:t>
            </a: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Moreira e Silva (2013, pp.14-17) </a:t>
            </a: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descrevem ainda que: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“[...] a escola foi então vista como capaz de desempenhar papel de relevo no cumprimento de tais funções e facilitar a adaptação das novas gerações às transformações econômicas, sociais e culturais que ocorriam [...]”, decorrendo certo impulso de pessoas ligadas a administração da educação à construção e testagem de currículos, com fins de se alcançar determinados resultados educacionais, ou seja, moldar comportamentos segundo preceitos civilizatórios (Matos, 2015).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506" t="-1150" r="322" b="1150"/>
          <a:stretch/>
        </p:blipFill>
        <p:spPr>
          <a:xfrm>
            <a:off x="2225311" y="1488935"/>
            <a:ext cx="7266648" cy="450726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1577946" y="849664"/>
            <a:ext cx="98073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pic>
        <p:nvPicPr>
          <p:cNvPr id="289" name="Google Shape;289;p17"/>
          <p:cNvPicPr preferRelativeResize="0"/>
          <p:nvPr/>
        </p:nvPicPr>
        <p:blipFill rotWithShape="1">
          <a:blip r:embed="rId3">
            <a:alphaModFix/>
          </a:blip>
          <a:srcRect l="13316" r="3592"/>
          <a:stretch/>
        </p:blipFill>
        <p:spPr>
          <a:xfrm>
            <a:off x="2023010" y="420613"/>
            <a:ext cx="7841182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>
            <a:spLocks noGrp="1"/>
          </p:cNvSpPr>
          <p:nvPr>
            <p:ph type="body" idx="1"/>
          </p:nvPr>
        </p:nvSpPr>
        <p:spPr>
          <a:xfrm>
            <a:off x="1119499" y="991456"/>
            <a:ext cx="9690931" cy="521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Final do século XIX e início do século XX - (EUA)</a:t>
            </a:r>
            <a:r>
              <a:rPr lang="pt-BR"/>
              <a:t>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Calibri"/>
              <a:buNone/>
            </a:pPr>
            <a:endParaRPr sz="3200" b="1"/>
          </a:p>
          <a:p>
            <a:pPr marL="91440" lvl="0" indent="-2032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pt-BR" sz="3200"/>
              <a:t>expansão da escola, massificação da escolaridade, normalização,</a:t>
            </a:r>
            <a:endParaRPr/>
          </a:p>
          <a:p>
            <a:pPr marL="9144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 sz="3200"/>
          </a:p>
          <a:p>
            <a:pPr marL="91440" lvl="0" indent="-2032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pt-BR" sz="3200"/>
              <a:t>   uniformização de comportamentos e atitudes</a:t>
            </a:r>
            <a:endParaRPr/>
          </a:p>
          <a:p>
            <a:pPr marL="9144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 sz="3200"/>
          </a:p>
          <a:p>
            <a:pPr marL="91440" lvl="0" indent="-203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pt-BR" sz="3200"/>
              <a:t>o crescimento da sociedade industrial, para atender as demandas emergentes do mercado capitalista.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 sz="3200"/>
          </a:p>
        </p:txBody>
      </p:sp>
      <p:sp>
        <p:nvSpPr>
          <p:cNvPr id="295" name="Google Shape;295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 txBox="1">
            <a:spLocks noGrp="1"/>
          </p:cNvSpPr>
          <p:nvPr>
            <p:ph type="body" idx="1"/>
          </p:nvPr>
        </p:nvSpPr>
        <p:spPr>
          <a:xfrm>
            <a:off x="1981199" y="333377"/>
            <a:ext cx="8624131" cy="549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CONCEPÇÃO DE SOCIEDADE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 b="1" u="sng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pt-BR" b="1"/>
              <a:t>  </a:t>
            </a:r>
            <a:r>
              <a:rPr lang="pt-BR" sz="2800" b="1"/>
              <a:t>valores e práticas derivadas do mundo industrial: cooperação e especialização;  meritocracia na trajetória escolar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 u="sng"/>
              <a:t>foco</a:t>
            </a:r>
            <a:r>
              <a:rPr lang="pt-BR" sz="2800" b="1"/>
              <a:t> 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pt-BR" sz="2800" b="1"/>
              <a:t> racionalização, sistematização e controle da educação escolar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>
            <a:spLocks noGrp="1"/>
          </p:cNvSpPr>
          <p:nvPr>
            <p:ph type="body" idx="1"/>
          </p:nvPr>
        </p:nvSpPr>
        <p:spPr>
          <a:xfrm>
            <a:off x="1741917" y="1676161"/>
            <a:ext cx="8229600" cy="507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</a:pP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Finalidade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planear cientificamente as atividades pedagógicas e controlá-las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visando metas,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padrões pré-definidos </a:t>
            </a: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sp>
        <p:nvSpPr>
          <p:cNvPr id="308" name="Google Shape;308;p20"/>
          <p:cNvSpPr/>
          <p:nvPr/>
        </p:nvSpPr>
        <p:spPr>
          <a:xfrm>
            <a:off x="615297" y="395725"/>
            <a:ext cx="10972800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Planear ‘cientificamente’ atividades educacionais de modo a evitar que o comportamento e o pensamento do aluno se desviasse de metas e padrões predefinidos (Moreira e Silva, 2013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b2ec92b07_0_0"/>
          <p:cNvSpPr txBox="1">
            <a:spLocks noGrp="1"/>
          </p:cNvSpPr>
          <p:nvPr>
            <p:ph type="ctrTitle"/>
          </p:nvPr>
        </p:nvSpPr>
        <p:spPr>
          <a:xfrm>
            <a:off x="1066805" y="1422152"/>
            <a:ext cx="10058400" cy="35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98"/>
              <a:buFont typeface="Arial"/>
              <a:buNone/>
            </a:pPr>
            <a:r>
              <a:rPr lang="pt-BR" sz="172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É</a:t>
            </a:r>
            <a:r>
              <a:rPr lang="pt-BR" sz="2166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um</a:t>
            </a:r>
            <a:r>
              <a:rPr lang="pt-BR" sz="2166" b="1">
                <a:solidFill>
                  <a:schemeClr val="dk1"/>
                </a:solidFill>
                <a:highlight>
                  <a:srgbClr val="FFFFFF"/>
                </a:highlight>
              </a:rPr>
              <a:t> documento destinado a estruturar a proposta de determinada instituição no campo educacional</a:t>
            </a:r>
            <a:r>
              <a:rPr lang="pt-BR" sz="2166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166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66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Apresenta diretrizes que deverão ser seguidas em todas as ações de ensino realizadas naquele local</a:t>
            </a:r>
            <a:endParaRPr sz="2166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66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Explicita as metas pretendidas e as atividades a serem elaboradas.</a:t>
            </a:r>
            <a:endParaRPr sz="2166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pt-BR" sz="216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É idealizado deve ser descrito em detalhes, com indicações consistentes da proposta curricular.</a:t>
            </a:r>
            <a:endParaRPr sz="8111"/>
          </a:p>
        </p:txBody>
      </p:sp>
      <p:sp>
        <p:nvSpPr>
          <p:cNvPr id="119" name="Google Shape;119;g30b2ec92b07_0_0"/>
          <p:cNvSpPr txBox="1"/>
          <p:nvPr/>
        </p:nvSpPr>
        <p:spPr>
          <a:xfrm>
            <a:off x="1885725" y="604575"/>
            <a:ext cx="9658200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911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Educação implica sempre a conceção de um "Projeto Pedagógico"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0b2ec92b07_0_0"/>
          <p:cNvSpPr txBox="1"/>
          <p:nvPr/>
        </p:nvSpPr>
        <p:spPr>
          <a:xfrm>
            <a:off x="3331025" y="5622050"/>
            <a:ext cx="751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highlight>
                  <a:srgbClr val="FFFFFF"/>
                </a:highlight>
              </a:rPr>
              <a:t>Participants can join at slido.com with #2487057</a:t>
            </a:r>
            <a:endParaRPr sz="2100" b="1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  <p:pic>
        <p:nvPicPr>
          <p:cNvPr id="314" name="Google Shape;3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045" y="1179320"/>
            <a:ext cx="9571289" cy="505827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1"/>
          <p:cNvSpPr/>
          <p:nvPr/>
        </p:nvSpPr>
        <p:spPr>
          <a:xfrm>
            <a:off x="1264778" y="0"/>
            <a:ext cx="98447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sng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TEORIAS TRADICIONAIS DO CURRÍCULO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5794049" y="581114"/>
            <a:ext cx="470018" cy="75203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  <p:pic>
        <p:nvPicPr>
          <p:cNvPr id="322" name="Google Shape;322;p22"/>
          <p:cNvPicPr preferRelativeResize="0"/>
          <p:nvPr/>
        </p:nvPicPr>
        <p:blipFill rotWithShape="1">
          <a:blip r:embed="rId3">
            <a:alphaModFix/>
          </a:blip>
          <a:srcRect t="10725" r="3421"/>
          <a:stretch/>
        </p:blipFill>
        <p:spPr>
          <a:xfrm>
            <a:off x="4352393" y="2522015"/>
            <a:ext cx="3201290" cy="193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2"/>
          <p:cNvPicPr preferRelativeResize="0"/>
          <p:nvPr/>
        </p:nvPicPr>
        <p:blipFill rotWithShape="1">
          <a:blip r:embed="rId4">
            <a:alphaModFix/>
          </a:blip>
          <a:srcRect t="10714" r="-4178" b="-1909"/>
          <a:stretch/>
        </p:blipFill>
        <p:spPr>
          <a:xfrm>
            <a:off x="8490402" y="2522015"/>
            <a:ext cx="3200400" cy="174574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2"/>
          <p:cNvSpPr txBox="1"/>
          <p:nvPr/>
        </p:nvSpPr>
        <p:spPr>
          <a:xfrm>
            <a:off x="4136565" y="504201"/>
            <a:ext cx="341711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Valoriza o interesse  e as experiências das crianças e jovens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2"/>
          <p:cNvSpPr txBox="1"/>
          <p:nvPr/>
        </p:nvSpPr>
        <p:spPr>
          <a:xfrm>
            <a:off x="8490402" y="504201"/>
            <a:ext cx="34097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Valoriza a preparação para a vida profissional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22"/>
          <p:cNvPicPr preferRelativeResize="0"/>
          <p:nvPr/>
        </p:nvPicPr>
        <p:blipFill rotWithShape="1">
          <a:blip r:embed="rId5">
            <a:alphaModFix/>
          </a:blip>
          <a:srcRect l="1191" t="9576" r="2579" b="-2342"/>
          <a:stretch/>
        </p:blipFill>
        <p:spPr>
          <a:xfrm>
            <a:off x="683665" y="2522015"/>
            <a:ext cx="2905570" cy="169206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2"/>
          <p:cNvSpPr txBox="1"/>
          <p:nvPr/>
        </p:nvSpPr>
        <p:spPr>
          <a:xfrm>
            <a:off x="683665" y="919699"/>
            <a:ext cx="27859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Gramatica, Retórica, Astronomia , Musica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2"/>
          <p:cNvSpPr txBox="1"/>
          <p:nvPr/>
        </p:nvSpPr>
        <p:spPr>
          <a:xfrm>
            <a:off x="828942" y="5281301"/>
            <a:ext cx="10246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Currículo: técnica, organização e desenvolvimento. Objetivos precisos detalhados e comportamentais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"/>
          <p:cNvSpPr txBox="1">
            <a:spLocks noGrp="1"/>
          </p:cNvSpPr>
          <p:nvPr>
            <p:ph type="body" idx="1"/>
          </p:nvPr>
        </p:nvSpPr>
        <p:spPr>
          <a:xfrm>
            <a:off x="1941038" y="1132021"/>
            <a:ext cx="8229600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</a:pPr>
            <a:endParaRPr b="1" u="sng"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the curriculum: escolarização de massas </a:t>
            </a:r>
            <a:endParaRPr sz="2800" b="1"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princípios da administração científica: taylorismo aplicado à escola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princípios da administração, da racionalidade técnica. </a:t>
            </a:r>
            <a:endParaRPr sz="2800" b="1"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cientificismo e padronização nos processos pedagógicos</a:t>
            </a:r>
            <a:endParaRPr b="1"/>
          </a:p>
        </p:txBody>
      </p:sp>
      <p:sp>
        <p:nvSpPr>
          <p:cNvPr id="334" name="Google Shape;334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3"/>
          <p:cNvSpPr/>
          <p:nvPr/>
        </p:nvSpPr>
        <p:spPr>
          <a:xfrm>
            <a:off x="4848423" y="386834"/>
            <a:ext cx="2060180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BOBBIT – 1918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"/>
          <p:cNvSpPr txBox="1">
            <a:spLocks noGrp="1"/>
          </p:cNvSpPr>
          <p:nvPr>
            <p:ph type="body" idx="1"/>
          </p:nvPr>
        </p:nvSpPr>
        <p:spPr>
          <a:xfrm>
            <a:off x="1733372" y="880306"/>
            <a:ext cx="8229600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preocupação com  a organização e desenvolvimento do currículo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objetivos educacionais </a:t>
            </a:r>
            <a:endParaRPr sz="2800" b="1"/>
          </a:p>
          <a:p>
            <a:pPr marL="514350" lvl="0" indent="-3365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tecnocratismo  - escola como via de adaptação aos preceitos mercadológicos – base no controle de resultados e na explicitação de objetivos com base na formação para a base mercantil. </a:t>
            </a:r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  <p:sp>
        <p:nvSpPr>
          <p:cNvPr id="342" name="Google Shape;342;p24"/>
          <p:cNvSpPr/>
          <p:nvPr/>
        </p:nvSpPr>
        <p:spPr>
          <a:xfrm>
            <a:off x="4380410" y="343972"/>
            <a:ext cx="1834156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TYLER (1949)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 txBox="1">
            <a:spLocks noGrp="1"/>
          </p:cNvSpPr>
          <p:nvPr>
            <p:ph type="body" idx="1"/>
          </p:nvPr>
        </p:nvSpPr>
        <p:spPr>
          <a:xfrm>
            <a:off x="366144" y="733895"/>
            <a:ext cx="11452690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609600" lvl="0" indent="-609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ensino humanístico de cultura geral;</a:t>
            </a:r>
            <a:endParaRPr sz="28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concepção humanista tradicional,  centra-se na essência do intelecto, no conhecimento; homem constituído por uma essência imutável ( inatismo) ;</a:t>
            </a:r>
            <a:endParaRPr sz="28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ensino de caráter verbalista, autoritário e inibidor da participação do aluno;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conteúdos enciclopédicos, descontextualizados;</a:t>
            </a:r>
            <a:endParaRPr sz="28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valorização do conteúdo, do aspeto intelectual, da disciplina;</a:t>
            </a:r>
            <a:endParaRPr sz="28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educação centrada no professor, que deve dominar os conteúdos;</a:t>
            </a:r>
            <a:endParaRPr sz="28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pt-BR" sz="2800" b="1"/>
              <a:t>ensinar é transmitir conhecimentos;</a:t>
            </a:r>
            <a:endParaRPr sz="2800" b="1"/>
          </a:p>
          <a:p>
            <a:pPr marL="609600" lvl="0" indent="-431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</p:txBody>
      </p:sp>
      <p:sp>
        <p:nvSpPr>
          <p:cNvPr id="348" name="Google Shape;348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5"/>
          <p:cNvSpPr/>
          <p:nvPr/>
        </p:nvSpPr>
        <p:spPr>
          <a:xfrm>
            <a:off x="4949661" y="184939"/>
            <a:ext cx="2643416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"/>
          <p:cNvSpPr txBox="1">
            <a:spLocks noGrp="1"/>
          </p:cNvSpPr>
          <p:nvPr>
            <p:ph type="body" idx="1"/>
          </p:nvPr>
        </p:nvSpPr>
        <p:spPr>
          <a:xfrm>
            <a:off x="324740" y="404813"/>
            <a:ext cx="11425727" cy="5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 startAt="8"/>
            </a:pPr>
            <a:r>
              <a:rPr lang="pt-BR" sz="2600" b="1"/>
              <a:t>a aprendizagem é modificação de desempenho;</a:t>
            </a:r>
            <a:endParaRPr sz="26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 startAt="8"/>
            </a:pPr>
            <a:r>
              <a:rPr lang="pt-BR" sz="2600" b="1"/>
              <a:t>o ensino é </a:t>
            </a:r>
            <a:r>
              <a:rPr lang="pt-BR" sz="3000" b="1"/>
              <a:t>processo</a:t>
            </a:r>
            <a:r>
              <a:rPr lang="pt-BR" sz="2600" b="1"/>
              <a:t> de condicionamento / reforço da resposta que se quer obter, através da mecanização do processo ;</a:t>
            </a:r>
            <a:endParaRPr sz="26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 startAt="8"/>
            </a:pPr>
            <a:r>
              <a:rPr lang="pt-BR" sz="2600" b="1"/>
              <a:t> behaviorismo, comportamentalismo, ambientalismo;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 startAt="8"/>
            </a:pPr>
            <a:r>
              <a:rPr lang="pt-BR" sz="2600" b="1"/>
              <a:t>não há preocupação com os processos de aprendizagem, mas com o resultado e o produto desejado;</a:t>
            </a:r>
            <a:endParaRPr sz="26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 startAt="8"/>
            </a:pPr>
            <a:r>
              <a:rPr lang="pt-BR" sz="2600" b="1"/>
              <a:t>criança / aluno; capacidade de assimilação igual a do adulto, mas menos desenvolvida;</a:t>
            </a:r>
            <a:endParaRPr sz="26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 startAt="8"/>
            </a:pPr>
            <a:r>
              <a:rPr lang="pt-BR" sz="2600" b="1"/>
              <a:t>a aprendizagem é recetiva, mecânica, sem considerar as características próprias de cada idade;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 startAt="8"/>
            </a:pPr>
            <a:r>
              <a:rPr lang="pt-BR" sz="2600" b="1"/>
              <a:t>o aluno é educado para atingir pelo próprio esforço a sua plena realização pessoal (competitividade);</a:t>
            </a:r>
            <a:endParaRPr sz="2600" b="1"/>
          </a:p>
          <a:p>
            <a:pPr marL="609600" lvl="0" indent="-45688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endParaRPr sz="2600" b="1"/>
          </a:p>
          <a:p>
            <a:pPr marL="609600" lvl="0" indent="-609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AutoNum type="arabicPeriod" startAt="8"/>
            </a:pPr>
            <a:r>
              <a:rPr lang="pt-BR" sz="2600" b="1"/>
              <a:t>procura-se eficiência, eficácia, qualidade, racionalidade e produtividade na escola. Esta deve funcionar como uma empresa.</a:t>
            </a:r>
            <a:endParaRPr sz="2600" b="1"/>
          </a:p>
          <a:p>
            <a:pPr marL="609600" lvl="0" indent="-44513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endParaRPr sz="2800"/>
          </a:p>
          <a:p>
            <a:pPr marL="609600" lvl="0" indent="-44513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endParaRPr sz="2800"/>
          </a:p>
        </p:txBody>
      </p:sp>
      <p:sp>
        <p:nvSpPr>
          <p:cNvPr id="355" name="Google Shape;355;p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"/>
          <p:cNvSpPr txBox="1">
            <a:spLocks noGrp="1"/>
          </p:cNvSpPr>
          <p:nvPr>
            <p:ph type="body" idx="1"/>
          </p:nvPr>
        </p:nvSpPr>
        <p:spPr>
          <a:xfrm>
            <a:off x="435835" y="943363"/>
            <a:ext cx="10912980" cy="517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800" b="1"/>
          </a:p>
          <a:p>
            <a:pPr marL="91440" lvl="0" indent="-13779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 transmitir conhecimentos acumulados pela humanidade.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 b="1"/>
          </a:p>
          <a:p>
            <a:pPr marL="91440" lvl="0" indent="-13779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realizar a preparação moral e intelectual dos indivíduos para assumirem o seu lugar na sociedade.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 b="1"/>
          </a:p>
          <a:p>
            <a:pPr marL="91440" lvl="0" indent="-13779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oferecer a todos os mesmos caminhos, privilegiando, assim, as camadas mais favorecidas.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 b="1"/>
          </a:p>
          <a:p>
            <a:pPr marL="91440" lvl="0" indent="-13779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articula-se com o sistema  produtivo para o aperfeiçoamento do sistema capitalista: forma indivíduos para o mercado de trabalho, de acordo com as exigências da sociedade industrial e tecnológica.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 b="1"/>
          </a:p>
          <a:p>
            <a:pPr marL="91440" lvl="0" indent="-13779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 preocupa-se com os aspetos mensuráveis e observáveis da aprendizagem ( notas, gráficos, tabelas...)</a:t>
            </a:r>
            <a:endParaRPr sz="2800" b="1"/>
          </a:p>
        </p:txBody>
      </p:sp>
      <p:sp>
        <p:nvSpPr>
          <p:cNvPr id="361" name="Google Shape;361;p2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7"/>
          <p:cNvSpPr/>
          <p:nvPr/>
        </p:nvSpPr>
        <p:spPr>
          <a:xfrm>
            <a:off x="4365125" y="481698"/>
            <a:ext cx="2446760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 DA ESCOLA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/>
          <p:cNvSpPr txBox="1">
            <a:spLocks noGrp="1"/>
          </p:cNvSpPr>
          <p:nvPr>
            <p:ph type="body" idx="1"/>
          </p:nvPr>
        </p:nvSpPr>
        <p:spPr>
          <a:xfrm>
            <a:off x="487110" y="476252"/>
            <a:ext cx="10989892" cy="160892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/>
              <a:t>A escola funciona como modeladora do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/>
              <a:t>comportamento humano</a:t>
            </a:r>
            <a:endParaRPr/>
          </a:p>
        </p:txBody>
      </p:sp>
      <p:sp>
        <p:nvSpPr>
          <p:cNvPr id="368" name="Google Shape;368;p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444381" y="2392823"/>
            <a:ext cx="11075349" cy="335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Conteúdos: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3F3F3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lang="pt-BR" sz="2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são os conhecimentos e valores sociais acumulados através dos tempos e transmitidos aos alunos como verdades absolutas e indiscutíveis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Noto Sans Symbols"/>
              <a:buNone/>
            </a:pPr>
            <a:endParaRPr sz="28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3F3F3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lang="pt-BR" sz="2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são informações ordenadas numa sequência lógica e psicológica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"/>
          <p:cNvSpPr txBox="1">
            <a:spLocks noGrp="1"/>
          </p:cNvSpPr>
          <p:nvPr>
            <p:ph type="body" idx="1"/>
          </p:nvPr>
        </p:nvSpPr>
        <p:spPr>
          <a:xfrm>
            <a:off x="675117" y="1142825"/>
            <a:ext cx="10887343" cy="489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55000" lnSpcReduction="20000"/>
          </a:bodyPr>
          <a:lstStyle/>
          <a:p>
            <a:pPr marL="91440" lvl="0" indent="-1571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valorização dos aspectos cognitivos, quantitativos com ênfase na memorização</a:t>
            </a:r>
            <a:endParaRPr sz="4500" b="1"/>
          </a:p>
          <a:p>
            <a:pPr marL="91440" lvl="0" indent="-157162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ênfase na produtividade do aluno</a:t>
            </a:r>
            <a:endParaRPr sz="4500" b="1"/>
          </a:p>
          <a:p>
            <a:pPr marL="91440" lvl="0" indent="-157162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verificação dos resultados através de testes orais e escritos, provas, trabalhos de casa, testes objetivos</a:t>
            </a:r>
            <a:endParaRPr/>
          </a:p>
          <a:p>
            <a:pPr marL="91440" lvl="0" indent="-157162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o aluno deve reproduzir na íntegra o que foi ensinado</a:t>
            </a:r>
            <a:endParaRPr sz="4500" b="1"/>
          </a:p>
          <a:p>
            <a:pPr marL="91440" lvl="0" indent="-157162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diretamente ligada aos objetivos estabelecidos</a:t>
            </a:r>
            <a:endParaRPr sz="4500" b="1"/>
          </a:p>
          <a:p>
            <a:pPr marL="91440" lvl="0" indent="-157162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ocorre no final do processo com o objetivo de constatar se ao/as alunos/as atingiram os comportamentos desejados</a:t>
            </a:r>
            <a:endParaRPr sz="4500" b="1"/>
          </a:p>
          <a:p>
            <a:pPr marL="91440" lvl="0" indent="-157162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4500" b="1"/>
              <a:t>prática pouco fundamentada, apego exagerado aos livros didáticos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endParaRPr sz="2800" b="1"/>
          </a:p>
        </p:txBody>
      </p:sp>
      <p:sp>
        <p:nvSpPr>
          <p:cNvPr id="375" name="Google Shape;375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9"/>
          <p:cNvSpPr/>
          <p:nvPr/>
        </p:nvSpPr>
        <p:spPr>
          <a:xfrm>
            <a:off x="3893068" y="135676"/>
            <a:ext cx="2610282" cy="4801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0"/>
          <p:cNvSpPr txBox="1">
            <a:spLocks noGrp="1"/>
          </p:cNvSpPr>
          <p:nvPr>
            <p:ph type="body" idx="1"/>
          </p:nvPr>
        </p:nvSpPr>
        <p:spPr>
          <a:xfrm>
            <a:off x="938613" y="1173455"/>
            <a:ext cx="10314773" cy="456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lvl="0" indent="-164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professor é o centro do processo.</a:t>
            </a:r>
            <a:endParaRPr/>
          </a:p>
          <a:p>
            <a:pPr marL="91440" lvl="0" indent="-29779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1050" b="1"/>
          </a:p>
          <a:p>
            <a:pPr marL="91440" lvl="0" indent="-16446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professor é o técnico responsável pela eficiência no ensino e aquele que administra as condições de transmissão das matérias.</a:t>
            </a:r>
            <a:endParaRPr/>
          </a:p>
          <a:p>
            <a:pPr marL="91440" lvl="0" indent="-32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1000" b="1"/>
          </a:p>
          <a:p>
            <a:pPr marL="91440" lvl="0" indent="-16446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relação baseada em regras e disciplina rigorosas.</a:t>
            </a:r>
            <a:endParaRPr/>
          </a:p>
          <a:p>
            <a:pPr marL="9144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2800" b="1"/>
          </a:p>
          <a:p>
            <a:pPr marL="91440" lvl="0" indent="-16446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o aluno é um ser passivo, submisso, recetivo e sujeito aos castigos.</a:t>
            </a:r>
            <a:endParaRPr/>
          </a:p>
          <a:p>
            <a:pPr marL="91440" lvl="0" indent="-327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None/>
            </a:pPr>
            <a:endParaRPr sz="1000" b="1"/>
          </a:p>
          <a:p>
            <a:pPr marL="91440" lvl="0" indent="-164465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pt-BR" sz="2800" b="1"/>
              <a:t>o aluno é um ser fragmentado, espetador que está a ser preparado para o mercado de trabalho, para “aprender a fazer.</a:t>
            </a:r>
            <a:endParaRPr sz="2800" b="1"/>
          </a:p>
        </p:txBody>
      </p:sp>
      <p:sp>
        <p:nvSpPr>
          <p:cNvPr id="382" name="Google Shape;382;p3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0"/>
          <p:cNvSpPr/>
          <p:nvPr/>
        </p:nvSpPr>
        <p:spPr>
          <a:xfrm>
            <a:off x="4647879" y="87610"/>
            <a:ext cx="2896242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E ALUNO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9"/>
          <p:cNvSpPr txBox="1"/>
          <p:nvPr/>
        </p:nvSpPr>
        <p:spPr>
          <a:xfrm>
            <a:off x="859809" y="1847701"/>
            <a:ext cx="9840036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Currículo e a profissionalidade docente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O valor de educar: o que significa ser professor nos dias de hoje.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9"/>
          <p:cNvSpPr/>
          <p:nvPr/>
        </p:nvSpPr>
        <p:spPr>
          <a:xfrm>
            <a:off x="1009935" y="4581871"/>
            <a:ext cx="95170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 professor nos dias de hoje requer muita prática para saber lidar com as mais diferentes problemáticas encontradas no ambiente escolar.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profissão exige também uma boa formação para se ter  suporte necessário diante às dificuldades.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>
            <a:spLocks noGrp="1"/>
          </p:cNvSpPr>
          <p:nvPr>
            <p:ph type="body" idx="1"/>
          </p:nvPr>
        </p:nvSpPr>
        <p:spPr>
          <a:xfrm>
            <a:off x="765175" y="160337"/>
            <a:ext cx="9424587" cy="99334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Calibri"/>
              <a:buNone/>
            </a:pPr>
            <a:r>
              <a:rPr lang="pt-BR" sz="5400" b="1"/>
              <a:t>Teoria crítica do currículo</a:t>
            </a:r>
            <a:endParaRPr/>
          </a:p>
        </p:txBody>
      </p:sp>
      <p:sp>
        <p:nvSpPr>
          <p:cNvPr id="389" name="Google Shape;389;p3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1" descr="PDF) ALTHUSSER Ideologia e Aparelhos Ideologicos do Estado | Clecio  Oliveira - Academia.edu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1" descr="PDF) ALTHUSSER Ideologia e Aparelhos Ideologicos do Estado | Clecio  Oliveira - Academia.edu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31" descr="PDF) ALTHUSSER Ideologia e Aparelhos Ideologicos do Estado | Clecio  Oliveira - Academia.e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99" y="1948443"/>
            <a:ext cx="2811566" cy="399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1" descr="A Reprodução de Pierre Bourdieu e Jean-Claude Passeron - Livro - W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665" y="1941601"/>
            <a:ext cx="2888480" cy="399772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1"/>
          <p:cNvSpPr txBox="1"/>
          <p:nvPr/>
        </p:nvSpPr>
        <p:spPr>
          <a:xfrm>
            <a:off x="8340695" y="2153540"/>
            <a:ext cx="326449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 a conexão entre a educação e ideologia.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escola constitui-se no aparelho ideológico do estado e atinge quase toda a população por um longo período e transmite a ideologia através do seu currículo.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>
            <a:spLocks noGrp="1"/>
          </p:cNvSpPr>
          <p:nvPr>
            <p:ph type="body" idx="1"/>
          </p:nvPr>
        </p:nvSpPr>
        <p:spPr>
          <a:xfrm>
            <a:off x="1075344" y="991313"/>
            <a:ext cx="9803451" cy="126477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t-BR" b="1"/>
              <a:t>a sociedade é dividida em classes antagónicas que sob a forma de luta de classes opõe burguesia ao proletariado.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b="1"/>
          </a:p>
          <a:p>
            <a:pPr marL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pt-BR" b="1"/>
              <a:t>é uma luta que se trava nas relações de produção, que são relações de exploração</a:t>
            </a:r>
            <a:r>
              <a:rPr lang="pt-BR"/>
              <a:t> .</a:t>
            </a:r>
            <a:endParaRPr/>
          </a:p>
        </p:txBody>
      </p:sp>
      <p:sp>
        <p:nvSpPr>
          <p:cNvPr id="400" name="Google Shape;400;p3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2"/>
          <p:cNvSpPr/>
          <p:nvPr/>
        </p:nvSpPr>
        <p:spPr>
          <a:xfrm>
            <a:off x="4187360" y="156647"/>
            <a:ext cx="35696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CONCEÇÃO DE SOCIEDADE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2"/>
          <p:cNvSpPr/>
          <p:nvPr/>
        </p:nvSpPr>
        <p:spPr>
          <a:xfrm>
            <a:off x="905854" y="3153401"/>
            <a:ext cx="9826330" cy="17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" marR="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 educação é um instrumento de discriminação social, por reforçar e legitimar a marginalização cultural escolar.</a:t>
            </a:r>
            <a:endParaRPr sz="24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escola cumpre o seu papel no processo de reprodução do capitalismo.</a:t>
            </a:r>
            <a:endParaRPr sz="24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2"/>
          <p:cNvSpPr/>
          <p:nvPr/>
        </p:nvSpPr>
        <p:spPr>
          <a:xfrm>
            <a:off x="5354258" y="2535493"/>
            <a:ext cx="9015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3"/>
          <p:cNvSpPr txBox="1">
            <a:spLocks noGrp="1"/>
          </p:cNvSpPr>
          <p:nvPr>
            <p:ph type="body" idx="1"/>
          </p:nvPr>
        </p:nvSpPr>
        <p:spPr>
          <a:xfrm>
            <a:off x="492935" y="966902"/>
            <a:ext cx="10947162" cy="492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lang="pt-BR" sz="2400" b="1">
                <a:solidFill>
                  <a:srgbClr val="C00000"/>
                </a:solidFill>
              </a:rPr>
              <a:t>1)  violência simbólica</a:t>
            </a:r>
            <a:r>
              <a:rPr lang="pt-BR" sz="2400" b="1" u="sng">
                <a:solidFill>
                  <a:srgbClr val="C00000"/>
                </a:solidFill>
              </a:rPr>
              <a:t> </a:t>
            </a:r>
            <a:endParaRPr sz="2400" b="1" u="sng">
              <a:solidFill>
                <a:srgbClr val="C00000"/>
              </a:solidFill>
            </a:endParaRPr>
          </a:p>
          <a:p>
            <a:pPr marL="91440" lvl="0" indent="-133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100"/>
              <a:buFont typeface="Noto Sans Symbols"/>
              <a:buChar char="▪"/>
            </a:pPr>
            <a:r>
              <a:rPr lang="pt-BR" sz="2100" b="1"/>
              <a:t>os grupos e classes dominantes controlam os significados culturalmente legítimos e socialmente mais valorizados </a:t>
            </a:r>
            <a:endParaRPr/>
          </a:p>
          <a:p>
            <a:pPr marL="91440" lvl="0" indent="-133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100"/>
              <a:buFont typeface="Noto Sans Symbols"/>
              <a:buChar char="▪"/>
            </a:pPr>
            <a:r>
              <a:rPr lang="pt-BR" sz="2100" b="1"/>
              <a:t>aqueles que têm mais capital cultural são melhor sucedidos na escola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pt-BR" sz="2400" b="1">
                <a:solidFill>
                  <a:srgbClr val="C00000"/>
                </a:solidFill>
              </a:rPr>
              <a:t>2) aparelhos repressivos do estado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pt-BR" b="1"/>
              <a:t>(polícia, tribunais, prisões..)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pt-BR" sz="2400" b="1">
                <a:solidFill>
                  <a:srgbClr val="C00000"/>
                </a:solidFill>
              </a:rPr>
              <a:t>3)aparelhos ideológicos do estado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pt-BR" b="1"/>
              <a:t>( igreja, escola, meios de comunicação social...)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pt-BR" sz="2400" b="1">
                <a:solidFill>
                  <a:srgbClr val="C00000"/>
                </a:solidFill>
              </a:rPr>
              <a:t>4) a escola é dividida em dois grandes domínios </a:t>
            </a:r>
            <a:endParaRPr sz="3600" b="1" u="sng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 b="1"/>
              <a:t> primário, profissional - destinado aos trabalhadores;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 b="1"/>
              <a:t> secundário, superior - destinado à burguesia. </a:t>
            </a:r>
            <a:endParaRPr b="1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latin typeface="Noto Sans Symbols"/>
                <a:ea typeface="Noto Sans Symbols"/>
                <a:cs typeface="Noto Sans Symbols"/>
                <a:sym typeface="Noto Sans Symbols"/>
              </a:rPr>
              <a:t>			</a:t>
            </a:r>
            <a:endParaRPr b="1"/>
          </a:p>
          <a:p>
            <a:pPr marL="9144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b="1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 b="1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 b="1"/>
          </a:p>
        </p:txBody>
      </p:sp>
      <p:sp>
        <p:nvSpPr>
          <p:cNvPr id="409" name="Google Shape;409;p3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3"/>
          <p:cNvSpPr/>
          <p:nvPr/>
        </p:nvSpPr>
        <p:spPr>
          <a:xfrm>
            <a:off x="4106229" y="235038"/>
            <a:ext cx="26212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CONCEITOS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"/>
          <p:cNvSpPr txBox="1">
            <a:spLocks noGrp="1"/>
          </p:cNvSpPr>
          <p:nvPr>
            <p:ph type="body" idx="1"/>
          </p:nvPr>
        </p:nvSpPr>
        <p:spPr>
          <a:xfrm>
            <a:off x="692209" y="620713"/>
            <a:ext cx="9518591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/>
          </a:p>
          <a:p>
            <a:pPr marL="91440" lvl="0" indent="-1778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pt-BR" sz="2800" b="1"/>
              <a:t>explicita os mecanismos de funcionamento da escola capitalista e a sua constituição</a:t>
            </a:r>
            <a:endParaRPr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1778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pt-BR" sz="2800" b="1"/>
              <a:t>põe em evidência o compromisso da educação com os interesses da classe dominante</a:t>
            </a:r>
            <a:r>
              <a:rPr lang="pt-BR" sz="2800"/>
              <a:t> </a:t>
            </a:r>
            <a:endParaRPr sz="2800"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/>
          </a:p>
          <a:p>
            <a:pPr marL="91440" lvl="0" indent="-1778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pt-BR" sz="2800" b="1"/>
              <a:t>sustenta que quanto mais os professores ignoram que estão a reproduzir a sociedade capitalista, mais eficazmente a reproduzem</a:t>
            </a:r>
            <a:endParaRPr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33655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33655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/>
          </a:p>
        </p:txBody>
      </p:sp>
      <p:sp>
        <p:nvSpPr>
          <p:cNvPr id="416" name="Google Shape;416;p3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4"/>
          <p:cNvSpPr/>
          <p:nvPr/>
        </p:nvSpPr>
        <p:spPr>
          <a:xfrm>
            <a:off x="4236159" y="266770"/>
            <a:ext cx="2755050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FINALIDADE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 txBox="1">
            <a:spLocks noGrp="1"/>
          </p:cNvSpPr>
          <p:nvPr>
            <p:ph type="body" idx="1"/>
          </p:nvPr>
        </p:nvSpPr>
        <p:spPr>
          <a:xfrm>
            <a:off x="692209" y="620713"/>
            <a:ext cx="9518591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/>
          </a:p>
          <a:p>
            <a:pPr marL="91440" lvl="0" indent="-1778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pt-BR" sz="2800" b="1"/>
              <a:t>a educação possibilita a compreensão da realidade histórico-cultural-social e explicita o papel do sujeito construtor / transformador dessa mesma realidade</a:t>
            </a:r>
            <a:endParaRPr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1778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pt-BR" sz="2800" b="1"/>
              <a:t>sustenta a finalidade sócio-política da educação</a:t>
            </a:r>
            <a:endParaRPr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1778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❑"/>
            </a:pPr>
            <a:r>
              <a:rPr lang="pt-BR" sz="2800" b="1"/>
              <a:t>coloca-se como instrumento de luta dos professores e de outras práticas sociais</a:t>
            </a:r>
            <a:endParaRPr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3365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33655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514350" lvl="0" indent="-33655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/>
          </a:p>
        </p:txBody>
      </p:sp>
      <p:sp>
        <p:nvSpPr>
          <p:cNvPr id="423" name="Google Shape;423;p3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5"/>
          <p:cNvSpPr/>
          <p:nvPr/>
        </p:nvSpPr>
        <p:spPr>
          <a:xfrm>
            <a:off x="4236159" y="266770"/>
            <a:ext cx="2755050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FINALIDADE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body" idx="1"/>
          </p:nvPr>
        </p:nvSpPr>
        <p:spPr>
          <a:xfrm>
            <a:off x="2041021" y="219878"/>
            <a:ext cx="8229600" cy="150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/>
              <a:t>Teorias pós-críticas</a:t>
            </a:r>
            <a:endParaRPr sz="40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/>
              <a:t> do currículo</a:t>
            </a:r>
            <a:endParaRPr/>
          </a:p>
        </p:txBody>
      </p:sp>
      <p:sp>
        <p:nvSpPr>
          <p:cNvPr id="430" name="Google Shape;430;p3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6"/>
          <p:cNvSpPr/>
          <p:nvPr/>
        </p:nvSpPr>
        <p:spPr>
          <a:xfrm>
            <a:off x="3048000" y="2413338"/>
            <a:ext cx="60960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pós -  modernismo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pós - estruturalismo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pós - colonialismo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body" idx="1"/>
          </p:nvPr>
        </p:nvSpPr>
        <p:spPr>
          <a:xfrm>
            <a:off x="2041021" y="219878"/>
            <a:ext cx="8229600" cy="124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alibri"/>
              <a:buNone/>
            </a:pPr>
            <a:endParaRPr sz="40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8108"/>
              <a:buFont typeface="Calibri"/>
              <a:buNone/>
            </a:pPr>
            <a:r>
              <a:rPr lang="pt-BR" sz="4000" b="1"/>
              <a:t>Âmbitos de referência do curriculo </a:t>
            </a:r>
            <a:endParaRPr sz="4000" b="1"/>
          </a:p>
        </p:txBody>
      </p:sp>
      <p:sp>
        <p:nvSpPr>
          <p:cNvPr id="437" name="Google Shape;437;p3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7"/>
          <p:cNvSpPr/>
          <p:nvPr/>
        </p:nvSpPr>
        <p:spPr>
          <a:xfrm>
            <a:off x="1149069" y="1893536"/>
            <a:ext cx="935439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Instituições produtores do conhecimento científico – Universidades e centros de investigação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mundo do trabalho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Desenvolvimentos tecnológicos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Atividades desportivas e culturais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Produção artística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 da saúde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 diversas de exercer a cidadania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Movimentos sociais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"/>
          <p:cNvSpPr txBox="1">
            <a:spLocks noGrp="1"/>
          </p:cNvSpPr>
          <p:nvPr>
            <p:ph type="body" idx="1"/>
          </p:nvPr>
        </p:nvSpPr>
        <p:spPr>
          <a:xfrm>
            <a:off x="1981200" y="476250"/>
            <a:ext cx="8229600" cy="6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contexto das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 u="sng"/>
              <a:t>teorias pós- críticas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movimento intelectual que proclama que estamos a viver uma nova época histórica - a pós-modernidade</a:t>
            </a:r>
            <a:endParaRPr/>
          </a:p>
          <a:p>
            <a:pPr marL="9144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não representa uma teoria coerente, unificada, mas um conjunto variado de perspetivas, abrangendo uma diversidade de campos políticos, estéticos e epistemológicos</a:t>
            </a:r>
            <a:endParaRPr/>
          </a:p>
        </p:txBody>
      </p:sp>
      <p:sp>
        <p:nvSpPr>
          <p:cNvPr id="444" name="Google Shape;444;p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9"/>
          <p:cNvSpPr txBox="1">
            <a:spLocks noGrp="1"/>
          </p:cNvSpPr>
          <p:nvPr>
            <p:ph type="body" idx="1"/>
          </p:nvPr>
        </p:nvSpPr>
        <p:spPr>
          <a:xfrm>
            <a:off x="1981200" y="333376"/>
            <a:ext cx="8229600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 u="sng"/>
              <a:t>em termos sociais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000"/>
              <a:buFont typeface="Calibri"/>
              <a:buNone/>
            </a:pPr>
            <a:endParaRPr sz="40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pt-BR" b="1"/>
              <a:t> </a:t>
            </a:r>
            <a:r>
              <a:rPr lang="pt-BR" sz="2800" b="1"/>
              <a:t>tem como referência uma oposição ou transição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 u="sng"/>
              <a:t>entre a modernidade</a:t>
            </a:r>
            <a:r>
              <a:rPr lang="pt-BR" sz="2800" b="1"/>
              <a:t> 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( iniciada com a renascença e consolidada com o iluminismo)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 u="sng"/>
              <a:t>e a pós-modernidade</a:t>
            </a:r>
            <a:r>
              <a:rPr lang="pt-BR" sz="2800" b="1"/>
              <a:t>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( iniciada em meados do século XX)</a:t>
            </a:r>
            <a:endParaRPr/>
          </a:p>
        </p:txBody>
      </p:sp>
      <p:sp>
        <p:nvSpPr>
          <p:cNvPr id="450" name="Google Shape;450;p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0"/>
          <p:cNvSpPr txBox="1">
            <a:spLocks noGrp="1"/>
          </p:cNvSpPr>
          <p:nvPr>
            <p:ph type="body" idx="1"/>
          </p:nvPr>
        </p:nvSpPr>
        <p:spPr>
          <a:xfrm>
            <a:off x="1981200" y="692151"/>
            <a:ext cx="8229600" cy="543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libri"/>
              <a:buNone/>
            </a:pPr>
            <a:r>
              <a:rPr lang="pt-BR" sz="4000" b="1" u="sng"/>
              <a:t>em termos estéticos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lang="pt-BR" b="1"/>
              <a:t>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movimento modernista iniciado em meados do século XIX,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de reação às regras do classicismo na literatura e nas artes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critica as noções de pureza, abstração e funcionalidade.</a:t>
            </a:r>
            <a:endParaRPr/>
          </a:p>
        </p:txBody>
      </p:sp>
      <p:sp>
        <p:nvSpPr>
          <p:cNvPr id="456" name="Google Shape;456;p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ba8b66ee3_0_10"/>
          <p:cNvSpPr txBox="1"/>
          <p:nvPr/>
        </p:nvSpPr>
        <p:spPr>
          <a:xfrm>
            <a:off x="1371600" y="1462025"/>
            <a:ext cx="93735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BR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possibilidade de a escola se (re)afirmar como um espaço de referência social depende (…), da capacidade de os professores construírem uma verdadeira </a:t>
            </a:r>
            <a:r>
              <a:rPr lang="pt-BR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autonomia curricular</a:t>
            </a:r>
            <a:r>
              <a:rPr lang="pt-BR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(…), que não pode dissociar-se de três componentes que consideramos basilares: a </a:t>
            </a:r>
            <a:r>
              <a:rPr lang="pt-BR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competência profissional</a:t>
            </a:r>
            <a:r>
              <a:rPr lang="pt-BR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pt-BR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identidade profissional</a:t>
            </a:r>
            <a:r>
              <a:rPr lang="pt-BR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pt-BR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profissionalidade docente</a:t>
            </a:r>
            <a:r>
              <a:rPr lang="pt-BR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(Morgado, 2011, p. 795)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1"/>
          <p:cNvSpPr txBox="1">
            <a:spLocks noGrp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 na sua vertente social, política, filosófica e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r>
              <a:rPr lang="pt-BR" sz="3600" b="1"/>
              <a:t>epistemológica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Calibri"/>
              <a:buNone/>
            </a:pPr>
            <a:endParaRPr sz="3600" b="1" u="sng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questiona os princípios e os pressupostos do pensamento social e político, estabelecidos e desenvolvidos a partir do iluminismo</a:t>
            </a:r>
            <a:endParaRPr/>
          </a:p>
        </p:txBody>
      </p:sp>
      <p:sp>
        <p:nvSpPr>
          <p:cNvPr id="462" name="Google Shape;462;p4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"/>
          <p:cNvSpPr txBox="1">
            <a:spLocks noGrp="1"/>
          </p:cNvSpPr>
          <p:nvPr>
            <p:ph type="body" idx="1"/>
          </p:nvPr>
        </p:nvSpPr>
        <p:spPr>
          <a:xfrm>
            <a:off x="1981200" y="620714"/>
            <a:ext cx="8229600" cy="59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lang="pt-BR" sz="2400" b="1" u="sng"/>
              <a:t> </a:t>
            </a:r>
            <a:r>
              <a:rPr lang="pt-BR" sz="3600" b="1" u="sng"/>
              <a:t>ideias de razão, ciência, racionalidade, progresso</a:t>
            </a:r>
            <a:r>
              <a:rPr lang="pt-BR" sz="3600" b="1"/>
              <a:t> </a:t>
            </a:r>
            <a:r>
              <a:rPr lang="pt-BR" sz="3600" b="1" u="sng"/>
              <a:t>constante,</a:t>
            </a:r>
            <a:r>
              <a:rPr lang="pt-BR" sz="3600" b="1"/>
              <a:t> 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estão intimamente ligadas ao tipo de sociedade que se desenvolveu nos séculos seguintes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não estabelecerem uma sociedade perfeita do sonho iluminista</a:t>
            </a:r>
            <a:endParaRPr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pesadelo de um sociedade totalitária, burocraticamente organizada</a:t>
            </a:r>
            <a:endParaRPr/>
          </a:p>
        </p:txBody>
      </p:sp>
      <p:sp>
        <p:nvSpPr>
          <p:cNvPr id="468" name="Google Shape;468;p4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52</a:t>
            </a:fld>
            <a:endParaRPr/>
          </a:p>
        </p:txBody>
      </p:sp>
      <p:pic>
        <p:nvPicPr>
          <p:cNvPr id="474" name="Google Shape;474;p43"/>
          <p:cNvPicPr preferRelativeResize="0"/>
          <p:nvPr/>
        </p:nvPicPr>
        <p:blipFill rotWithShape="1">
          <a:blip r:embed="rId3">
            <a:alphaModFix/>
          </a:blip>
          <a:srcRect l="18360" t="2702" r="44802" b="3659"/>
          <a:stretch/>
        </p:blipFill>
        <p:spPr>
          <a:xfrm rot="5400000">
            <a:off x="5764138" y="-2251816"/>
            <a:ext cx="529839" cy="530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410" y="1292907"/>
            <a:ext cx="4695825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3"/>
          <p:cNvSpPr txBox="1"/>
          <p:nvPr/>
        </p:nvSpPr>
        <p:spPr>
          <a:xfrm>
            <a:off x="6152972" y="1469877"/>
            <a:ext cx="50595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do papel do sujeito e da diferença-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existem certezas ou ideias fixas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53</a:t>
            </a:fld>
            <a:endParaRPr/>
          </a:p>
        </p:txBody>
      </p:sp>
      <p:pic>
        <p:nvPicPr>
          <p:cNvPr id="482" name="Google Shape;482;p44"/>
          <p:cNvPicPr preferRelativeResize="0"/>
          <p:nvPr/>
        </p:nvPicPr>
        <p:blipFill rotWithShape="1">
          <a:blip r:embed="rId3">
            <a:alphaModFix/>
          </a:blip>
          <a:srcRect l="18360" t="2702" r="44802" b="3659"/>
          <a:stretch/>
        </p:blipFill>
        <p:spPr>
          <a:xfrm rot="5400000">
            <a:off x="5764138" y="-2251816"/>
            <a:ext cx="529839" cy="530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410" y="1292907"/>
            <a:ext cx="4695825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4"/>
          <p:cNvSpPr txBox="1"/>
          <p:nvPr/>
        </p:nvSpPr>
        <p:spPr>
          <a:xfrm>
            <a:off x="6152972" y="1469877"/>
            <a:ext cx="50595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do papel do sujeito e da diferença-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existem certezas ou ideias fixas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5" name="Google Shape;485;p44"/>
          <p:cNvPicPr preferRelativeResize="0"/>
          <p:nvPr/>
        </p:nvPicPr>
        <p:blipFill rotWithShape="1">
          <a:blip r:embed="rId5">
            <a:alphaModFix/>
          </a:blip>
          <a:srcRect l="4013" r="3938" b="39378"/>
          <a:stretch/>
        </p:blipFill>
        <p:spPr>
          <a:xfrm>
            <a:off x="786213" y="788495"/>
            <a:ext cx="10494236" cy="3458766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4"/>
          <p:cNvSpPr txBox="1"/>
          <p:nvPr/>
        </p:nvSpPr>
        <p:spPr>
          <a:xfrm>
            <a:off x="1068224" y="4623275"/>
            <a:ext cx="26577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conhecimento que deve ser ensinado ?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4"/>
          <p:cNvSpPr txBox="1"/>
          <p:nvPr/>
        </p:nvSpPr>
        <p:spPr>
          <a:xfrm>
            <a:off x="4999290" y="4623275"/>
            <a:ext cx="22475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tipo de pessoa pretendemos para a sociedade?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4"/>
          <p:cNvSpPr txBox="1"/>
          <p:nvPr/>
        </p:nvSpPr>
        <p:spPr>
          <a:xfrm>
            <a:off x="8520159" y="4600979"/>
            <a:ext cx="28628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os critérios de seleção privilegia o conhecimento ? 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5"/>
          <p:cNvSpPr txBox="1">
            <a:spLocks noGrp="1"/>
          </p:cNvSpPr>
          <p:nvPr>
            <p:ph type="body" idx="1"/>
          </p:nvPr>
        </p:nvSpPr>
        <p:spPr>
          <a:xfrm>
            <a:off x="1340264" y="350378"/>
            <a:ext cx="10102554" cy="594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endParaRPr sz="2800" b="1"/>
          </a:p>
          <a:p>
            <a:pPr marL="9144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pt-BR" sz="2800" b="1"/>
              <a:t> </a:t>
            </a:r>
            <a:endParaRPr/>
          </a:p>
        </p:txBody>
      </p:sp>
      <p:sp>
        <p:nvSpPr>
          <p:cNvPr id="494" name="Google Shape;494;p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5"/>
          <p:cNvSpPr txBox="1"/>
          <p:nvPr/>
        </p:nvSpPr>
        <p:spPr>
          <a:xfrm>
            <a:off x="2136449" y="-30963"/>
            <a:ext cx="76997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Relação entre conhecimento e cultura 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p45"/>
          <p:cNvPicPr preferRelativeResize="0"/>
          <p:nvPr/>
        </p:nvPicPr>
        <p:blipFill rotWithShape="1">
          <a:blip r:embed="rId3">
            <a:alphaModFix/>
          </a:blip>
          <a:srcRect b="10009"/>
          <a:stretch/>
        </p:blipFill>
        <p:spPr>
          <a:xfrm>
            <a:off x="1762614" y="722160"/>
            <a:ext cx="7743825" cy="572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55</a:t>
            </a:fld>
            <a:endParaRPr/>
          </a:p>
        </p:txBody>
      </p:sp>
      <p:pic>
        <p:nvPicPr>
          <p:cNvPr id="502" name="Google Shape;50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5991" y="1005241"/>
            <a:ext cx="8052409" cy="5036279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6"/>
          <p:cNvSpPr txBox="1"/>
          <p:nvPr/>
        </p:nvSpPr>
        <p:spPr>
          <a:xfrm>
            <a:off x="2803021" y="213645"/>
            <a:ext cx="6426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Destaca as palavras chave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99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Proposta de eixos para o conceito de profissionalidade docente (Seabra, 2017)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60"/>
          <p:cNvGrpSpPr/>
          <p:nvPr/>
        </p:nvGrpSpPr>
        <p:grpSpPr>
          <a:xfrm>
            <a:off x="3664827" y="1720080"/>
            <a:ext cx="4887744" cy="4405264"/>
            <a:chOff x="1759827" y="817"/>
            <a:chExt cx="4887744" cy="4405264"/>
          </a:xfrm>
        </p:grpSpPr>
        <p:sp>
          <p:nvSpPr>
            <p:cNvPr id="140" name="Google Shape;140;p60"/>
            <p:cNvSpPr/>
            <p:nvPr/>
          </p:nvSpPr>
          <p:spPr>
            <a:xfrm rot="5400000">
              <a:off x="1401704" y="1001737"/>
              <a:ext cx="1564326" cy="188797"/>
            </a:xfrm>
            <a:prstGeom prst="rect">
              <a:avLst/>
            </a:prstGeom>
            <a:solidFill>
              <a:srgbClr val="CA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0"/>
            <p:cNvSpPr/>
            <p:nvPr/>
          </p:nvSpPr>
          <p:spPr>
            <a:xfrm>
              <a:off x="1759827" y="817"/>
              <a:ext cx="2097744" cy="1258646"/>
            </a:xfrm>
            <a:prstGeom prst="roundRect">
              <a:avLst>
                <a:gd name="adj" fmla="val 10000"/>
              </a:avLst>
            </a:prstGeom>
            <a:solidFill>
              <a:srgbClr val="8687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0"/>
            <p:cNvSpPr txBox="1"/>
            <p:nvPr/>
          </p:nvSpPr>
          <p:spPr>
            <a:xfrm>
              <a:off x="1796691" y="37681"/>
              <a:ext cx="2024016" cy="1184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Competência e conhecimento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0"/>
            <p:cNvSpPr/>
            <p:nvPr/>
          </p:nvSpPr>
          <p:spPr>
            <a:xfrm rot="5400000">
              <a:off x="1401704" y="2575046"/>
              <a:ext cx="1564326" cy="188797"/>
            </a:xfrm>
            <a:prstGeom prst="rect">
              <a:avLst/>
            </a:prstGeom>
            <a:solidFill>
              <a:srgbClr val="CA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0"/>
            <p:cNvSpPr/>
            <p:nvPr/>
          </p:nvSpPr>
          <p:spPr>
            <a:xfrm>
              <a:off x="1759827" y="1574126"/>
              <a:ext cx="2097744" cy="1258646"/>
            </a:xfrm>
            <a:prstGeom prst="roundRect">
              <a:avLst>
                <a:gd name="adj" fmla="val 10000"/>
              </a:avLst>
            </a:prstGeom>
            <a:solidFill>
              <a:srgbClr val="8687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0"/>
            <p:cNvSpPr txBox="1"/>
            <p:nvPr/>
          </p:nvSpPr>
          <p:spPr>
            <a:xfrm>
              <a:off x="1796691" y="1610990"/>
              <a:ext cx="2024016" cy="1184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Formação e Desenvolvimento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0"/>
            <p:cNvSpPr/>
            <p:nvPr/>
          </p:nvSpPr>
          <p:spPr>
            <a:xfrm>
              <a:off x="2188358" y="3361700"/>
              <a:ext cx="2781018" cy="188797"/>
            </a:xfrm>
            <a:prstGeom prst="rect">
              <a:avLst/>
            </a:prstGeom>
            <a:solidFill>
              <a:srgbClr val="CA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0"/>
            <p:cNvSpPr/>
            <p:nvPr/>
          </p:nvSpPr>
          <p:spPr>
            <a:xfrm>
              <a:off x="1759827" y="3147435"/>
              <a:ext cx="2097744" cy="1258646"/>
            </a:xfrm>
            <a:prstGeom prst="roundRect">
              <a:avLst>
                <a:gd name="adj" fmla="val 10000"/>
              </a:avLst>
            </a:prstGeom>
            <a:solidFill>
              <a:srgbClr val="8687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0"/>
            <p:cNvSpPr txBox="1"/>
            <p:nvPr/>
          </p:nvSpPr>
          <p:spPr>
            <a:xfrm>
              <a:off x="1796691" y="3184299"/>
              <a:ext cx="2024016" cy="1184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Autonomia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0"/>
            <p:cNvSpPr/>
            <p:nvPr/>
          </p:nvSpPr>
          <p:spPr>
            <a:xfrm rot="-5400000">
              <a:off x="4191704" y="2575046"/>
              <a:ext cx="1564326" cy="188797"/>
            </a:xfrm>
            <a:prstGeom prst="rect">
              <a:avLst/>
            </a:prstGeom>
            <a:solidFill>
              <a:srgbClr val="CA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0"/>
            <p:cNvSpPr/>
            <p:nvPr/>
          </p:nvSpPr>
          <p:spPr>
            <a:xfrm>
              <a:off x="4549827" y="3147435"/>
              <a:ext cx="2097744" cy="1258646"/>
            </a:xfrm>
            <a:prstGeom prst="roundRect">
              <a:avLst>
                <a:gd name="adj" fmla="val 10000"/>
              </a:avLst>
            </a:prstGeom>
            <a:solidFill>
              <a:srgbClr val="8687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0"/>
            <p:cNvSpPr txBox="1"/>
            <p:nvPr/>
          </p:nvSpPr>
          <p:spPr>
            <a:xfrm>
              <a:off x="4586691" y="3184299"/>
              <a:ext cx="2024016" cy="1184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Carreira e Estabilidade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0"/>
            <p:cNvSpPr/>
            <p:nvPr/>
          </p:nvSpPr>
          <p:spPr>
            <a:xfrm rot="-5400000">
              <a:off x="4191704" y="1001737"/>
              <a:ext cx="1564326" cy="188797"/>
            </a:xfrm>
            <a:prstGeom prst="rect">
              <a:avLst/>
            </a:prstGeom>
            <a:solidFill>
              <a:srgbClr val="CA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0"/>
            <p:cNvSpPr/>
            <p:nvPr/>
          </p:nvSpPr>
          <p:spPr>
            <a:xfrm>
              <a:off x="4549827" y="1574126"/>
              <a:ext cx="2097744" cy="1258646"/>
            </a:xfrm>
            <a:prstGeom prst="roundRect">
              <a:avLst>
                <a:gd name="adj" fmla="val 10000"/>
              </a:avLst>
            </a:prstGeom>
            <a:solidFill>
              <a:srgbClr val="8687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0"/>
            <p:cNvSpPr txBox="1"/>
            <p:nvPr/>
          </p:nvSpPr>
          <p:spPr>
            <a:xfrm>
              <a:off x="4586691" y="1610990"/>
              <a:ext cx="2024016" cy="1184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Prestação de Contas/ Supervisão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0"/>
            <p:cNvSpPr/>
            <p:nvPr/>
          </p:nvSpPr>
          <p:spPr>
            <a:xfrm>
              <a:off x="4549827" y="817"/>
              <a:ext cx="2097744" cy="1258646"/>
            </a:xfrm>
            <a:prstGeom prst="roundRect">
              <a:avLst>
                <a:gd name="adj" fmla="val 10000"/>
              </a:avLst>
            </a:prstGeom>
            <a:solidFill>
              <a:srgbClr val="868727"/>
            </a:solidFill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0"/>
            <p:cNvSpPr txBox="1"/>
            <p:nvPr/>
          </p:nvSpPr>
          <p:spPr>
            <a:xfrm>
              <a:off x="4586691" y="37681"/>
              <a:ext cx="2024016" cy="1184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Reconhecimento Social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b2ec92b07_0_6"/>
          <p:cNvSpPr txBox="1"/>
          <p:nvPr/>
        </p:nvSpPr>
        <p:spPr>
          <a:xfrm>
            <a:off x="1189225" y="633050"/>
            <a:ext cx="10897200" cy="460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Profissão docente - o que significa ser professor? 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Reconhecimento de que se trata de um processo contínuo, ao longo de toda a carreira.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competências necessárias para a consecução das funções e tarefas associadas ao exercício profissional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certificação de competência para o desempenho da atividade docente, ou seja a profissionalização.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1"/>
          <p:cNvSpPr txBox="1"/>
          <p:nvPr/>
        </p:nvSpPr>
        <p:spPr>
          <a:xfrm>
            <a:off x="1257463" y="1560111"/>
            <a:ext cx="9988291" cy="36563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obrigação de prestação de um serviço específico à sociedade.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corpo de saberes específicos de natureza académica imprescindível ao bom exercício da função. (Conhecimento profissional)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domínio de competências específicas de natureza prática. (Competência)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exercício de juízo em relação às incertezas. (Autonomia)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5) experiência como geradora de conhecimento. (Desenvolvimento Profissional)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6) comunidade profissional responsável pelo controle da qualidade. (Prestação de contas)(Alves &amp; André, 2013)</a:t>
            </a:r>
            <a:r>
              <a:rPr lang="pt-BR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1"/>
          <p:cNvSpPr/>
          <p:nvPr/>
        </p:nvSpPr>
        <p:spPr>
          <a:xfrm>
            <a:off x="2510400" y="241183"/>
            <a:ext cx="4458272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Funções e tarefas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um Professor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2"/>
          <p:cNvSpPr/>
          <p:nvPr/>
        </p:nvSpPr>
        <p:spPr>
          <a:xfrm>
            <a:off x="1462180" y="1779447"/>
            <a:ext cx="10138417" cy="2031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reconhecimento social da especificidade da função, 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existência de um saber específico, 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c)poder de decisão sobre o trabalho desenvolvido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d)pertença a um corpo coletivo. Roldão (2005) 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2"/>
          <p:cNvSpPr/>
          <p:nvPr/>
        </p:nvSpPr>
        <p:spPr>
          <a:xfrm>
            <a:off x="2455809" y="732502"/>
            <a:ext cx="4458272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Funções e tarefas </a:t>
            </a:r>
            <a:r>
              <a:rPr lang="pt-BR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um Professor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tiva">
  <a:themeElements>
    <a:clrScheme name="Retrospetiva">
      <a:dk1>
        <a:srgbClr val="000000"/>
      </a:dk1>
      <a:lt1>
        <a:srgbClr val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2672</Words>
  <Application>Microsoft Office PowerPoint</Application>
  <PresentationFormat>Ecrã Panorâmico</PresentationFormat>
  <Paragraphs>375</Paragraphs>
  <Slides>55</Slides>
  <Notes>55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55</vt:i4>
      </vt:variant>
    </vt:vector>
  </HeadingPairs>
  <TitlesOfParts>
    <vt:vector size="60" baseType="lpstr">
      <vt:lpstr>Calibri</vt:lpstr>
      <vt:lpstr>Times New Roman</vt:lpstr>
      <vt:lpstr>Arial</vt:lpstr>
      <vt:lpstr>Noto Sans Symbols</vt:lpstr>
      <vt:lpstr>Retrospetiva</vt:lpstr>
      <vt:lpstr>Currículo</vt:lpstr>
      <vt:lpstr>Apresentação do PowerPoint</vt:lpstr>
      <vt:lpstr>É um documento destinado a estruturar a proposta de determinada instituição no campo educacional. - Apresenta diretrizes que deverão ser seguidas em todas as ações de ensino realizadas naquele local - Explicita as metas pretendidas e as atividades a serem elaboradas. - É idealizado deve ser descrito em detalhes, com indicações consistentes da proposta curricular.</vt:lpstr>
      <vt:lpstr>Apresentação do PowerPoint</vt:lpstr>
      <vt:lpstr>Apresentação do PowerPoint</vt:lpstr>
      <vt:lpstr>Proposta de eixos para o conceito de profissionalidade docente (Seabra, 2017)</vt:lpstr>
      <vt:lpstr>Apresentação do PowerPoint</vt:lpstr>
      <vt:lpstr>Apresentação do PowerPoint</vt:lpstr>
      <vt:lpstr>Apresentação do PowerPoint</vt:lpstr>
      <vt:lpstr>Currículo e a formação de professores</vt:lpstr>
      <vt:lpstr>ARTICULAÇÃO ENTRE O CURRÍCULO E O  DESENVOLVIMENTO PROFISSIONAL DOCENTE</vt:lpstr>
      <vt:lpstr>Apresentação do PowerPoint</vt:lpstr>
      <vt:lpstr>Apresentação do PowerPoint</vt:lpstr>
      <vt:lpstr>Apresentação do PowerPoint</vt:lpstr>
      <vt:lpstr>Alguns conceitos na literatura </vt:lpstr>
      <vt:lpstr>Alguns conceitos na literatura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Currículo</dc:title>
  <dc:creator>Utilizador</dc:creator>
  <cp:lastModifiedBy>Conta Microsoft</cp:lastModifiedBy>
  <cp:revision>1</cp:revision>
  <dcterms:created xsi:type="dcterms:W3CDTF">2022-10-28T17:33:14Z</dcterms:created>
  <dcterms:modified xsi:type="dcterms:W3CDTF">2025-01-15T18:20:16Z</dcterms:modified>
</cp:coreProperties>
</file>